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9" r:id="rId3"/>
    <p:sldId id="280" r:id="rId4"/>
    <p:sldId id="273" r:id="rId5"/>
    <p:sldId id="274" r:id="rId6"/>
    <p:sldId id="285" r:id="rId7"/>
    <p:sldId id="275" r:id="rId8"/>
    <p:sldId id="276" r:id="rId9"/>
    <p:sldId id="277" r:id="rId10"/>
    <p:sldId id="281" r:id="rId11"/>
    <p:sldId id="282" r:id="rId12"/>
    <p:sldId id="278" r:id="rId13"/>
    <p:sldId id="284"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67348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11434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658971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81363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106175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685220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1375266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330496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97138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421395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97122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314436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10022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1888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3771696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401297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6A3E3-0CB0-469A-A862-131D829C9693}" type="datetimeFigureOut">
              <a:rPr kumimoji="1" lang="ja-JP" altLang="en-US" smtClean="0"/>
              <a:t>2016/3/3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2582353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7466A3E3-0CB0-469A-A862-131D829C9693}" type="datetimeFigureOut">
              <a:rPr kumimoji="1" lang="ja-JP" altLang="en-US" smtClean="0"/>
              <a:t>2016/3/3</a:t>
            </a:fld>
            <a:endParaRPr kumimoji="1" lang="ja-JP" alt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kumimoji="1" lang="ja-JP" alt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959DA486-E70E-45E8-B131-4CF801181BC8}" type="slidenum">
              <a:rPr kumimoji="1" lang="ja-JP" altLang="en-US" smtClean="0"/>
              <a:t>‹#›</a:t>
            </a:fld>
            <a:endParaRPr kumimoji="1" lang="ja-JP" altLang="en-US"/>
          </a:p>
        </p:txBody>
      </p:sp>
    </p:spTree>
    <p:extLst>
      <p:ext uri="{BB962C8B-B14F-4D97-AF65-F5344CB8AC3E}">
        <p14:creationId xmlns:p14="http://schemas.microsoft.com/office/powerpoint/2010/main" val="16990531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kumimoji="1"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kumimoji="1"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kumimoji="1"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kumimoji="1"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kumimoji="1"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LAMMPS</a:t>
            </a:r>
            <a:r>
              <a:rPr kumimoji="1" lang="ja-JP" altLang="en-US" dirty="0" smtClean="0"/>
              <a:t> 実装編</a:t>
            </a:r>
            <a:endParaRPr kumimoji="1" lang="ja-JP" altLang="en-US" dirty="0"/>
          </a:p>
        </p:txBody>
      </p:sp>
    </p:spTree>
    <p:extLst>
      <p:ext uri="{BB962C8B-B14F-4D97-AF65-F5344CB8AC3E}">
        <p14:creationId xmlns:p14="http://schemas.microsoft.com/office/powerpoint/2010/main" val="229515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ポテンシャルの実装</a:t>
            </a:r>
            <a:r>
              <a:rPr kumimoji="1" lang="en-US" altLang="ja-JP" dirty="0" smtClean="0"/>
              <a:t>: </a:t>
            </a:r>
            <a:r>
              <a:rPr kumimoji="1" lang="ja-JP" altLang="en-US" dirty="0" smtClean="0"/>
              <a:t>発展編</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a:t>
            </a:r>
            <a:r>
              <a:rPr kumimoji="1" lang="ja-JP" altLang="en-US" dirty="0" smtClean="0"/>
              <a:t>計算した</a:t>
            </a:r>
            <a:r>
              <a:rPr kumimoji="1" lang="en-US" altLang="ja-JP" dirty="0" smtClean="0"/>
              <a:t>)</a:t>
            </a:r>
            <a:r>
              <a:rPr kumimoji="1" lang="ja-JP" altLang="en-US" dirty="0" smtClean="0"/>
              <a:t>周囲の原子の値が必要なポテンシャル</a:t>
            </a:r>
            <a:endParaRPr kumimoji="1" lang="en-US" altLang="ja-JP" dirty="0" smtClean="0"/>
          </a:p>
          <a:p>
            <a:pPr lvl="1"/>
            <a:r>
              <a:rPr kumimoji="1" lang="ja-JP" altLang="en-US" dirty="0" smtClean="0"/>
              <a:t>例</a:t>
            </a:r>
            <a:r>
              <a:rPr kumimoji="1" lang="en-US" altLang="ja-JP" dirty="0" smtClean="0"/>
              <a:t>: pair_eam.cpp EAM</a:t>
            </a:r>
            <a:r>
              <a:rPr kumimoji="1" lang="ja-JP" altLang="en-US" dirty="0" smtClean="0"/>
              <a:t>関数</a:t>
            </a:r>
            <a:r>
              <a:rPr kumimoji="1" lang="en-US" altLang="ja-JP" dirty="0" smtClean="0"/>
              <a:t>(MANYBODY</a:t>
            </a:r>
            <a:r>
              <a:rPr kumimoji="1" lang="ja-JP" altLang="en-US" dirty="0" smtClean="0"/>
              <a:t>パッケージ内にある</a:t>
            </a:r>
            <a:r>
              <a:rPr kumimoji="1" lang="en-US" altLang="ja-JP" dirty="0" smtClean="0"/>
              <a:t>)</a:t>
            </a:r>
          </a:p>
          <a:p>
            <a:pPr lvl="1"/>
            <a:r>
              <a:rPr lang="ja-JP" altLang="en-US" dirty="0" smtClean="0"/>
              <a:t>力の計算には局所電子密度</a:t>
            </a:r>
            <a:r>
              <a:rPr lang="en-US" altLang="ja-JP" dirty="0" smtClean="0"/>
              <a:t>ρ</a:t>
            </a:r>
            <a:r>
              <a:rPr lang="ja-JP" altLang="en-US" dirty="0" smtClean="0"/>
              <a:t>の値</a:t>
            </a:r>
            <a:r>
              <a:rPr lang="en-US" altLang="ja-JP" dirty="0" smtClean="0"/>
              <a:t>(</a:t>
            </a:r>
            <a:r>
              <a:rPr lang="ja-JP" altLang="en-US" dirty="0" smtClean="0"/>
              <a:t>と</a:t>
            </a:r>
            <a:r>
              <a:rPr lang="en-US" altLang="ja-JP" dirty="0" smtClean="0"/>
              <a:t>F(ρ)</a:t>
            </a:r>
            <a:r>
              <a:rPr lang="ja-JP" altLang="en-US" dirty="0" smtClean="0"/>
              <a:t>の微分</a:t>
            </a:r>
            <a:r>
              <a:rPr lang="en-US" altLang="ja-JP" dirty="0" smtClean="0"/>
              <a:t>)</a:t>
            </a:r>
            <a:r>
              <a:rPr lang="ja-JP" altLang="en-US" dirty="0" smtClean="0"/>
              <a:t>が必要だが</a:t>
            </a:r>
            <a:r>
              <a:rPr lang="en-US" altLang="ja-JP" dirty="0" smtClean="0"/>
              <a:t>…</a:t>
            </a:r>
          </a:p>
          <a:p>
            <a:pPr lvl="1"/>
            <a:r>
              <a:rPr lang="en-US" altLang="ja-JP" dirty="0" smtClean="0"/>
              <a:t>ghost</a:t>
            </a:r>
            <a:r>
              <a:rPr lang="ja-JP" altLang="en-US" dirty="0" smtClean="0"/>
              <a:t>原子の</a:t>
            </a:r>
            <a:r>
              <a:rPr lang="en-US" altLang="ja-JP" dirty="0" smtClean="0"/>
              <a:t>F(ρ)</a:t>
            </a:r>
            <a:r>
              <a:rPr lang="ja-JP" altLang="en-US" dirty="0" smtClean="0"/>
              <a:t>の微分値は自プロセスの計算だけではわからない</a:t>
            </a:r>
            <a:endParaRPr lang="en-US" altLang="ja-JP" dirty="0" smtClean="0"/>
          </a:p>
          <a:p>
            <a:pPr marL="450000" lvl="1" indent="0">
              <a:buNone/>
            </a:pPr>
            <a:r>
              <a:rPr lang="en-US" altLang="ja-JP" dirty="0" smtClean="0"/>
              <a:t>		</a:t>
            </a:r>
            <a:r>
              <a:rPr lang="ja-JP" altLang="en-US" dirty="0" smtClean="0"/>
              <a:t>→そこで</a:t>
            </a:r>
            <a:r>
              <a:rPr lang="ja-JP" altLang="en-US" dirty="0" smtClean="0"/>
              <a:t>、手動で隣接</a:t>
            </a:r>
            <a:r>
              <a:rPr lang="ja-JP" altLang="en-US" dirty="0" smtClean="0"/>
              <a:t>プロセスと通信を行い</a:t>
            </a:r>
            <a:r>
              <a:rPr lang="en-US" altLang="ja-JP" dirty="0" smtClean="0"/>
              <a:t>F(ρ)</a:t>
            </a:r>
            <a:r>
              <a:rPr lang="ja-JP" altLang="en-US" dirty="0" smtClean="0"/>
              <a:t>の微分値を交換する</a:t>
            </a:r>
            <a:endParaRPr lang="en-US" altLang="ja-JP" dirty="0" smtClean="0"/>
          </a:p>
          <a:p>
            <a:endParaRPr kumimoji="1" lang="en-US" altLang="ja-JP" dirty="0" smtClean="0"/>
          </a:p>
          <a:p>
            <a:r>
              <a:rPr kumimoji="1" lang="en-US" altLang="ja-JP" dirty="0" err="1" smtClean="0"/>
              <a:t>comm</a:t>
            </a:r>
            <a:r>
              <a:rPr kumimoji="1" lang="ja-JP" altLang="en-US" dirty="0" smtClean="0"/>
              <a:t>クラスにより明示的に通信が行える</a:t>
            </a:r>
            <a:endParaRPr kumimoji="1" lang="en-US" altLang="ja-JP" dirty="0" smtClean="0"/>
          </a:p>
          <a:p>
            <a:pPr lvl="1"/>
            <a:r>
              <a:rPr lang="en-US" altLang="ja-JP" dirty="0" err="1" smtClean="0"/>
              <a:t>comm</a:t>
            </a:r>
            <a:r>
              <a:rPr lang="ja-JP" altLang="en-US" dirty="0" smtClean="0"/>
              <a:t>クラスの関数が呼ばれると、引数に渡されたクラスの</a:t>
            </a:r>
            <a:r>
              <a:rPr lang="en-US" altLang="ja-JP" dirty="0" smtClean="0"/>
              <a:t>pack_**_</a:t>
            </a:r>
            <a:r>
              <a:rPr lang="en-US" altLang="ja-JP" dirty="0" err="1" smtClean="0"/>
              <a:t>comm</a:t>
            </a:r>
            <a:r>
              <a:rPr lang="ja-JP" altLang="en-US" dirty="0" smtClean="0"/>
              <a:t>を呼び出し、そこで作られたデータを他プロセスに通信し、受け取ったデータを</a:t>
            </a:r>
            <a:r>
              <a:rPr lang="en-US" altLang="ja-JP" dirty="0" smtClean="0"/>
              <a:t>unpack_**_</a:t>
            </a:r>
            <a:r>
              <a:rPr lang="en-US" altLang="ja-JP" dirty="0" err="1" smtClean="0"/>
              <a:t>comm</a:t>
            </a:r>
            <a:r>
              <a:rPr lang="ja-JP" altLang="en-US" dirty="0" smtClean="0"/>
              <a:t>に渡す</a:t>
            </a:r>
            <a:endParaRPr lang="en-US" altLang="ja-JP" dirty="0" smtClean="0"/>
          </a:p>
          <a:p>
            <a:pPr lvl="1"/>
            <a:r>
              <a:rPr kumimoji="1" lang="en-US" altLang="ja-JP" dirty="0" smtClean="0"/>
              <a:t>forward</a:t>
            </a:r>
            <a:r>
              <a:rPr kumimoji="1" lang="ja-JP" altLang="en-US" dirty="0" smtClean="0"/>
              <a:t>は</a:t>
            </a:r>
            <a:r>
              <a:rPr kumimoji="1" lang="en-US" altLang="ja-JP" dirty="0" smtClean="0"/>
              <a:t>local</a:t>
            </a:r>
            <a:r>
              <a:rPr lang="ja-JP" altLang="en-US" dirty="0" smtClean="0"/>
              <a:t>原子のデータを周囲のプロセスの対応する</a:t>
            </a:r>
            <a:r>
              <a:rPr lang="en-US" altLang="ja-JP" dirty="0" smtClean="0"/>
              <a:t>ghost</a:t>
            </a:r>
            <a:r>
              <a:rPr lang="ja-JP" altLang="en-US" dirty="0" smtClean="0"/>
              <a:t>へ配る、</a:t>
            </a:r>
            <a:r>
              <a:rPr lang="en-US" altLang="ja-JP" dirty="0" smtClean="0"/>
              <a:t/>
            </a:r>
            <a:br>
              <a:rPr lang="en-US" altLang="ja-JP" dirty="0" smtClean="0"/>
            </a:br>
            <a:r>
              <a:rPr lang="en-US" altLang="ja-JP" dirty="0" smtClean="0"/>
              <a:t>reverse</a:t>
            </a:r>
            <a:r>
              <a:rPr lang="ja-JP" altLang="en-US" dirty="0" smtClean="0"/>
              <a:t>は周囲のプロセスの</a:t>
            </a:r>
            <a:r>
              <a:rPr lang="en-US" altLang="ja-JP" dirty="0" smtClean="0"/>
              <a:t>ghost</a:t>
            </a:r>
            <a:r>
              <a:rPr lang="ja-JP" altLang="en-US" dirty="0" smtClean="0"/>
              <a:t>にあるデータを対応する自らの</a:t>
            </a:r>
            <a:r>
              <a:rPr lang="en-US" altLang="ja-JP" dirty="0" smtClean="0"/>
              <a:t>local</a:t>
            </a:r>
            <a:r>
              <a:rPr lang="ja-JP" altLang="en-US" dirty="0" smtClean="0"/>
              <a:t>原子に集める</a:t>
            </a:r>
            <a:endParaRPr lang="en-US" altLang="ja-JP" dirty="0" smtClean="0"/>
          </a:p>
          <a:p>
            <a:pPr lvl="2"/>
            <a:r>
              <a:rPr kumimoji="1" lang="ja-JP" altLang="en-US" dirty="0"/>
              <a:t>何</a:t>
            </a:r>
            <a:r>
              <a:rPr kumimoji="1" lang="ja-JP" altLang="en-US" dirty="0" smtClean="0"/>
              <a:t>を送るかは自分で決める</a:t>
            </a:r>
            <a:r>
              <a:rPr kumimoji="1" lang="en-US" altLang="ja-JP" dirty="0" smtClean="0"/>
              <a:t>(pack_**_</a:t>
            </a:r>
            <a:r>
              <a:rPr kumimoji="1" lang="en-US" altLang="ja-JP" dirty="0" err="1" smtClean="0"/>
              <a:t>comm</a:t>
            </a:r>
            <a:r>
              <a:rPr kumimoji="1" lang="ja-JP" altLang="en-US" dirty="0" smtClean="0"/>
              <a:t>などに書く</a:t>
            </a:r>
            <a:r>
              <a:rPr kumimoji="1" lang="en-US" altLang="ja-JP" dirty="0" smtClean="0"/>
              <a:t>)</a:t>
            </a:r>
            <a:endParaRPr kumimoji="1" lang="ja-JP" altLang="en-US" dirty="0"/>
          </a:p>
        </p:txBody>
      </p:sp>
      <p:sp>
        <p:nvSpPr>
          <p:cNvPr id="4" name="正方形/長方形 3"/>
          <p:cNvSpPr/>
          <p:nvPr/>
        </p:nvSpPr>
        <p:spPr>
          <a:xfrm>
            <a:off x="9121406" y="1732449"/>
            <a:ext cx="2701058" cy="1850973"/>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0568198" y="1732448"/>
            <a:ext cx="1254266" cy="1850973"/>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Rectangle 1"/>
          <p:cNvSpPr>
            <a:spLocks noChangeArrowheads="1"/>
          </p:cNvSpPr>
          <p:nvPr/>
        </p:nvSpPr>
        <p:spPr bwMode="auto">
          <a:xfrm>
            <a:off x="11014317" y="3214090"/>
            <a:ext cx="561052"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7" name="Rectangle 1"/>
          <p:cNvSpPr>
            <a:spLocks noChangeArrowheads="1"/>
          </p:cNvSpPr>
          <p:nvPr/>
        </p:nvSpPr>
        <p:spPr bwMode="auto">
          <a:xfrm>
            <a:off x="9259052" y="3229478"/>
            <a:ext cx="496931" cy="215444"/>
          </a:xfrm>
          <a:prstGeom prst="rect">
            <a:avLst/>
          </a:prstGeom>
          <a:noFill/>
          <a:ln w="9525">
            <a:noFill/>
            <a:miter lim="800000"/>
            <a:headEnd/>
            <a:tailEnd/>
          </a:ln>
          <a:effectLst/>
          <a:extLst/>
        </p:spPr>
        <p:txBody>
          <a:bodyPr vert="horz" wrap="squar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4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ghost</a:t>
            </a:r>
          </a:p>
        </p:txBody>
      </p:sp>
      <p:sp>
        <p:nvSpPr>
          <p:cNvPr id="8" name="円/楕円 7"/>
          <p:cNvSpPr/>
          <p:nvPr/>
        </p:nvSpPr>
        <p:spPr>
          <a:xfrm>
            <a:off x="10918976" y="2311705"/>
            <a:ext cx="372233" cy="372233"/>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9507517" y="2594929"/>
            <a:ext cx="372233" cy="372233"/>
          </a:xfrm>
          <a:prstGeom prst="ellipse">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p:nvPr/>
        </p:nvCxnSpPr>
        <p:spPr>
          <a:xfrm>
            <a:off x="9507517" y="1942088"/>
            <a:ext cx="146281" cy="663547"/>
          </a:xfrm>
          <a:prstGeom prst="straightConnector1">
            <a:avLst/>
          </a:prstGeom>
          <a:ln w="19050">
            <a:solidFill>
              <a:schemeClr val="accent6">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8982945" y="2807936"/>
            <a:ext cx="500920" cy="75139"/>
          </a:xfrm>
          <a:prstGeom prst="straightConnector1">
            <a:avLst/>
          </a:prstGeom>
          <a:ln w="19050">
            <a:solidFill>
              <a:schemeClr val="accent6">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9799455" y="2969777"/>
            <a:ext cx="342640" cy="650226"/>
          </a:xfrm>
          <a:prstGeom prst="straightConnector1">
            <a:avLst/>
          </a:prstGeom>
          <a:ln w="19050">
            <a:solidFill>
              <a:schemeClr val="accent6">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a:off x="9308164" y="1651152"/>
            <a:ext cx="372233" cy="372233"/>
          </a:xfrm>
          <a:prstGeom prst="ellipse">
            <a:avLst/>
          </a:prstGeom>
          <a:solidFill>
            <a:schemeClr val="accent4">
              <a:lumMod val="40000"/>
              <a:lumOff val="60000"/>
            </a:schemeClr>
          </a:solidFill>
          <a:ln>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8594716" y="2734136"/>
            <a:ext cx="372233" cy="372233"/>
          </a:xfrm>
          <a:prstGeom prst="ellipse">
            <a:avLst/>
          </a:prstGeom>
          <a:solidFill>
            <a:schemeClr val="accent4">
              <a:lumMod val="40000"/>
              <a:lumOff val="60000"/>
            </a:schemeClr>
          </a:solidFill>
          <a:ln>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9982913" y="3473621"/>
            <a:ext cx="372233" cy="372233"/>
          </a:xfrm>
          <a:prstGeom prst="ellipse">
            <a:avLst/>
          </a:prstGeom>
          <a:solidFill>
            <a:schemeClr val="accent4">
              <a:lumMod val="40000"/>
              <a:lumOff val="60000"/>
            </a:schemeClr>
          </a:solidFill>
          <a:ln>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V="1">
            <a:off x="9880375" y="2548991"/>
            <a:ext cx="1019597" cy="186117"/>
          </a:xfrm>
          <a:prstGeom prst="straightConnector1">
            <a:avLst/>
          </a:prstGeom>
          <a:ln w="28575">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250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ポテンシャルの実装</a:t>
            </a:r>
            <a:r>
              <a:rPr kumimoji="1" lang="en-US" altLang="ja-JP" dirty="0" smtClean="0"/>
              <a:t>: </a:t>
            </a:r>
            <a:r>
              <a:rPr kumimoji="1" lang="ja-JP" altLang="en-US" dirty="0" smtClean="0"/>
              <a:t>確認編</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a:t>
            </a:r>
            <a:r>
              <a:rPr lang="ja-JP" altLang="en-US" dirty="0" smtClean="0"/>
              <a:t>数学的にはエネルギーだけで良いとはいえ</a:t>
            </a:r>
            <a:r>
              <a:rPr lang="en-US" altLang="ja-JP" dirty="0" smtClean="0"/>
              <a:t>)</a:t>
            </a:r>
            <a:r>
              <a:rPr lang="ja-JP" altLang="en-US" dirty="0" smtClean="0"/>
              <a:t>実装にあたってはエネルギーと力と圧力を</a:t>
            </a:r>
            <a:r>
              <a:rPr lang="en-US" altLang="ja-JP" dirty="0" smtClean="0"/>
              <a:t/>
            </a:r>
            <a:br>
              <a:rPr lang="en-US" altLang="ja-JP" dirty="0" smtClean="0"/>
            </a:br>
            <a:r>
              <a:rPr lang="ja-JP" altLang="en-US" dirty="0" smtClean="0"/>
              <a:t>それぞれ別に計算するため、それらに齟齬があると物理的におかしくなる</a:t>
            </a:r>
            <a:endParaRPr lang="en-US" altLang="ja-JP" dirty="0" smtClean="0"/>
          </a:p>
          <a:p>
            <a:pPr lvl="1"/>
            <a:r>
              <a:rPr kumimoji="1" lang="ja-JP" altLang="en-US" dirty="0"/>
              <a:t>まず</a:t>
            </a:r>
            <a:r>
              <a:rPr kumimoji="1" lang="ja-JP" altLang="en-US" dirty="0" smtClean="0"/>
              <a:t>は</a:t>
            </a:r>
            <a:r>
              <a:rPr kumimoji="1" lang="en-US" altLang="ja-JP" dirty="0" smtClean="0"/>
              <a:t>NVE</a:t>
            </a:r>
            <a:r>
              <a:rPr kumimoji="1" lang="ja-JP" altLang="en-US" dirty="0" smtClean="0"/>
              <a:t>アンサンブルでエネルギーが一定かどうかを確認</a:t>
            </a:r>
            <a:endParaRPr kumimoji="1" lang="en-US" altLang="ja-JP" dirty="0" smtClean="0"/>
          </a:p>
          <a:p>
            <a:pPr lvl="2"/>
            <a:r>
              <a:rPr kumimoji="1" lang="ja-JP" altLang="en-US" dirty="0" smtClean="0">
                <a:solidFill>
                  <a:schemeClr val="accent1">
                    <a:lumMod val="40000"/>
                    <a:lumOff val="60000"/>
                  </a:schemeClr>
                </a:solidFill>
              </a:rPr>
              <a:t>エネルギーが発散していく</a:t>
            </a:r>
            <a:r>
              <a:rPr kumimoji="1" lang="en-US" altLang="ja-JP" dirty="0" smtClean="0">
                <a:solidFill>
                  <a:schemeClr val="accent1">
                    <a:lumMod val="40000"/>
                    <a:lumOff val="60000"/>
                  </a:schemeClr>
                </a:solidFill>
              </a:rPr>
              <a:t>or</a:t>
            </a:r>
            <a:r>
              <a:rPr lang="ja-JP" altLang="en-US" dirty="0">
                <a:solidFill>
                  <a:schemeClr val="accent1">
                    <a:lumMod val="40000"/>
                    <a:lumOff val="60000"/>
                  </a:schemeClr>
                </a:solidFill>
              </a:rPr>
              <a:t>減衰して</a:t>
            </a:r>
            <a:r>
              <a:rPr lang="ja-JP" altLang="en-US" dirty="0" smtClean="0">
                <a:solidFill>
                  <a:schemeClr val="accent1">
                    <a:lumMod val="40000"/>
                    <a:lumOff val="60000"/>
                  </a:schemeClr>
                </a:solidFill>
              </a:rPr>
              <a:t>いく</a:t>
            </a:r>
            <a:r>
              <a:rPr lang="ja-JP" altLang="en-US" dirty="0" smtClean="0"/>
              <a:t>→微分の計算を間違えた可能性</a:t>
            </a:r>
            <a:endParaRPr lang="en-US" altLang="ja-JP" dirty="0" smtClean="0"/>
          </a:p>
          <a:p>
            <a:pPr lvl="2"/>
            <a:r>
              <a:rPr kumimoji="1" lang="ja-JP" altLang="en-US" dirty="0" smtClean="0">
                <a:solidFill>
                  <a:schemeClr val="accent1">
                    <a:lumMod val="40000"/>
                    <a:lumOff val="60000"/>
                  </a:schemeClr>
                </a:solidFill>
              </a:rPr>
              <a:t>エネルギーがたまに飛ぶ、ずれる</a:t>
            </a:r>
            <a:r>
              <a:rPr kumimoji="1" lang="ja-JP" altLang="en-US" dirty="0" smtClean="0"/>
              <a:t>→カットオフが変な可能性</a:t>
            </a:r>
            <a:r>
              <a:rPr kumimoji="1" lang="en-US" altLang="ja-JP" dirty="0" smtClean="0"/>
              <a:t>(</a:t>
            </a:r>
            <a:r>
              <a:rPr kumimoji="1" lang="ja-JP" altLang="en-US" dirty="0" smtClean="0"/>
              <a:t>エネルギー曲線が</a:t>
            </a:r>
            <a:r>
              <a:rPr lang="ja-JP" altLang="en-US" dirty="0" smtClean="0"/>
              <a:t>折れている、不連続である</a:t>
            </a:r>
            <a:r>
              <a:rPr lang="en-US" altLang="ja-JP" dirty="0" smtClean="0"/>
              <a:t>)</a:t>
            </a:r>
          </a:p>
          <a:p>
            <a:pPr lvl="2"/>
            <a:r>
              <a:rPr lang="ja-JP" altLang="en-US" dirty="0">
                <a:solidFill>
                  <a:schemeClr val="accent1">
                    <a:lumMod val="40000"/>
                    <a:lumOff val="60000"/>
                  </a:schemeClr>
                </a:solidFill>
              </a:rPr>
              <a:t>まれ</a:t>
            </a:r>
            <a:r>
              <a:rPr lang="ja-JP" altLang="en-US" dirty="0" smtClean="0">
                <a:solidFill>
                  <a:schemeClr val="accent1">
                    <a:lumMod val="40000"/>
                    <a:lumOff val="60000"/>
                  </a:schemeClr>
                </a:solidFill>
              </a:rPr>
              <a:t>に原子が吹っ飛んでロストする</a:t>
            </a:r>
            <a:r>
              <a:rPr lang="ja-JP" altLang="en-US" dirty="0" smtClean="0"/>
              <a:t>→距離</a:t>
            </a:r>
            <a:r>
              <a:rPr lang="en-US" altLang="ja-JP" dirty="0" smtClean="0"/>
              <a:t>0</a:t>
            </a:r>
            <a:r>
              <a:rPr lang="ja-JP" altLang="en-US" dirty="0" smtClean="0"/>
              <a:t>でエネルギーが</a:t>
            </a:r>
            <a:r>
              <a:rPr lang="en-US" altLang="ja-JP" dirty="0" smtClean="0"/>
              <a:t>-</a:t>
            </a:r>
            <a:r>
              <a:rPr lang="ja-JP" altLang="en-US" dirty="0"/>
              <a:t>∞</a:t>
            </a:r>
            <a:r>
              <a:rPr lang="ja-JP" altLang="en-US" dirty="0" smtClean="0"/>
              <a:t>のような不自然な関数形状になっている可能性</a:t>
            </a:r>
            <a:endParaRPr lang="en-US" altLang="ja-JP" dirty="0" smtClean="0"/>
          </a:p>
          <a:p>
            <a:pPr lvl="1"/>
            <a:r>
              <a:rPr kumimoji="1" lang="ja-JP" altLang="en-US" dirty="0" smtClean="0"/>
              <a:t>格子サイズを含めた構造最適化計算も行ってみる</a:t>
            </a:r>
            <a:endParaRPr kumimoji="1" lang="en-US" altLang="ja-JP" dirty="0" smtClean="0"/>
          </a:p>
          <a:p>
            <a:pPr lvl="2"/>
            <a:r>
              <a:rPr lang="ja-JP" altLang="en-US" dirty="0" smtClean="0">
                <a:solidFill>
                  <a:schemeClr val="accent1">
                    <a:lumMod val="40000"/>
                    <a:lumOff val="60000"/>
                  </a:schemeClr>
                </a:solidFill>
              </a:rPr>
              <a:t>圧力平衡点とエネルギー最小点がずれる</a:t>
            </a:r>
            <a:r>
              <a:rPr lang="ja-JP" altLang="en-US" dirty="0" smtClean="0"/>
              <a:t>→圧力の計算を一部抜かした可能性</a:t>
            </a:r>
            <a:endParaRPr lang="en-US" altLang="ja-JP" dirty="0" smtClean="0"/>
          </a:p>
          <a:p>
            <a:pPr lvl="2"/>
            <a:r>
              <a:rPr kumimoji="1" lang="ja-JP" altLang="en-US" dirty="0">
                <a:solidFill>
                  <a:schemeClr val="accent1">
                    <a:lumMod val="40000"/>
                    <a:lumOff val="60000"/>
                  </a:schemeClr>
                </a:solidFill>
              </a:rPr>
              <a:t>収束</a:t>
            </a:r>
            <a:r>
              <a:rPr kumimoji="1" lang="ja-JP" altLang="en-US" dirty="0" smtClean="0">
                <a:solidFill>
                  <a:schemeClr val="accent1">
                    <a:lumMod val="40000"/>
                    <a:lumOff val="60000"/>
                  </a:schemeClr>
                </a:solidFill>
              </a:rPr>
              <a:t>はするが微妙に振動したりして遅い</a:t>
            </a:r>
            <a:r>
              <a:rPr kumimoji="1" lang="ja-JP" altLang="en-US" dirty="0" smtClean="0"/>
              <a:t>→カットオフに依存する</a:t>
            </a:r>
            <a:r>
              <a:rPr lang="ja-JP" altLang="en-US" dirty="0" smtClean="0"/>
              <a:t>可能性</a:t>
            </a:r>
            <a:r>
              <a:rPr lang="en-US" altLang="ja-JP" dirty="0" smtClean="0"/>
              <a:t>(1</a:t>
            </a:r>
            <a:r>
              <a:rPr lang="ja-JP" altLang="en-US" dirty="0" smtClean="0"/>
              <a:t>階あるいは</a:t>
            </a:r>
            <a:r>
              <a:rPr lang="en-US" altLang="ja-JP" dirty="0" smtClean="0"/>
              <a:t>2</a:t>
            </a:r>
            <a:r>
              <a:rPr lang="ja-JP" altLang="en-US" dirty="0" smtClean="0"/>
              <a:t>階微分が不連続など</a:t>
            </a:r>
            <a:r>
              <a:rPr lang="en-US" altLang="ja-JP" dirty="0" smtClean="0"/>
              <a:t>)</a:t>
            </a:r>
          </a:p>
          <a:p>
            <a:pPr lvl="1"/>
            <a:endParaRPr kumimoji="1" lang="en-US" altLang="ja-JP" dirty="0"/>
          </a:p>
          <a:p>
            <a:pPr lvl="1"/>
            <a:r>
              <a:rPr lang="ja-JP" altLang="en-US" dirty="0" smtClean="0"/>
              <a:t>微分計算が重いので近似値を使い、「</a:t>
            </a:r>
            <a:r>
              <a:rPr lang="en-US" altLang="ja-JP" dirty="0" smtClean="0"/>
              <a:t>NVT</a:t>
            </a:r>
            <a:r>
              <a:rPr lang="ja-JP" altLang="en-US" dirty="0" smtClean="0"/>
              <a:t>アンサンブルしか行わないから細かい点は気にしない」という思想のポテンシャルもある</a:t>
            </a:r>
            <a:endParaRPr kumimoji="1" lang="ja-JP" altLang="en-US" dirty="0"/>
          </a:p>
        </p:txBody>
      </p:sp>
    </p:spTree>
    <p:extLst>
      <p:ext uri="{BB962C8B-B14F-4D97-AF65-F5344CB8AC3E}">
        <p14:creationId xmlns:p14="http://schemas.microsoft.com/office/powerpoint/2010/main" val="1244642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拡張パッケージにする方法</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USER-</a:t>
            </a:r>
            <a:r>
              <a:rPr kumimoji="1" lang="ja-JP" altLang="en-US" dirty="0" smtClean="0"/>
              <a:t>**ディレクトリを参考にするとよい</a:t>
            </a:r>
            <a:endParaRPr kumimoji="1" lang="en-US" altLang="ja-JP" dirty="0" smtClean="0"/>
          </a:p>
          <a:p>
            <a:pPr marL="792900" lvl="1" indent="-342900">
              <a:buFont typeface="+mj-lt"/>
              <a:buAutoNum type="arabicPeriod"/>
            </a:pPr>
            <a:r>
              <a:rPr lang="ja-JP" altLang="en-US" dirty="0" smtClean="0"/>
              <a:t>新しいディレクトリ内に必要なソースファイルを置く</a:t>
            </a:r>
            <a:endParaRPr lang="en-US" altLang="ja-JP" dirty="0" smtClean="0"/>
          </a:p>
          <a:p>
            <a:pPr marL="792900" lvl="1" indent="-342900">
              <a:buFont typeface="+mj-lt"/>
              <a:buAutoNum type="arabicPeriod"/>
            </a:pPr>
            <a:r>
              <a:rPr lang="ja-JP" altLang="en-US" dirty="0" smtClean="0"/>
              <a:t>ソースファイルの内容が他とかぶらないようにする</a:t>
            </a:r>
            <a:endParaRPr lang="en-US" altLang="ja-JP" dirty="0" smtClean="0"/>
          </a:p>
          <a:p>
            <a:pPr lvl="2"/>
            <a:r>
              <a:rPr lang="ja-JP" altLang="en-US" dirty="0" smtClean="0"/>
              <a:t>ファイル名、クラス名</a:t>
            </a:r>
            <a:r>
              <a:rPr lang="en-US" altLang="ja-JP" dirty="0" smtClean="0"/>
              <a:t>(</a:t>
            </a:r>
            <a:r>
              <a:rPr lang="en-US" altLang="ja-JP" dirty="0"/>
              <a:t>+</a:t>
            </a:r>
            <a:r>
              <a:rPr lang="ja-JP" altLang="en-US" dirty="0" smtClean="0"/>
              <a:t>コンストラクタ・デストラクタ名</a:t>
            </a:r>
            <a:r>
              <a:rPr lang="en-US" altLang="ja-JP" dirty="0" smtClean="0"/>
              <a:t>)</a:t>
            </a:r>
            <a:r>
              <a:rPr lang="ja-JP" altLang="en-US" dirty="0" err="1" smtClean="0"/>
              <a:t>、</a:t>
            </a:r>
            <a:r>
              <a:rPr lang="ja-JP" altLang="en-US" dirty="0" smtClean="0"/>
              <a:t>インクルードガードの文字列、</a:t>
            </a:r>
            <a:r>
              <a:rPr lang="en-US" altLang="ja-JP" dirty="0"/>
              <a:t/>
            </a:r>
            <a:br>
              <a:rPr lang="en-US" altLang="ja-JP" dirty="0"/>
            </a:br>
            <a:r>
              <a:rPr lang="en-US" altLang="ja-JP" dirty="0" smtClean="0"/>
              <a:t>LAMMPS</a:t>
            </a:r>
            <a:r>
              <a:rPr lang="ja-JP" altLang="en-US" dirty="0" smtClean="0"/>
              <a:t>で呼び出されるコマンド</a:t>
            </a:r>
            <a:r>
              <a:rPr lang="en-US" altLang="ja-JP" dirty="0" smtClean="0"/>
              <a:t>(pair</a:t>
            </a:r>
            <a:r>
              <a:rPr lang="ja-JP" altLang="en-US" dirty="0" smtClean="0"/>
              <a:t>なら</a:t>
            </a:r>
            <a:r>
              <a:rPr lang="en-US" altLang="ja-JP" dirty="0" smtClean="0"/>
              <a:t>.h</a:t>
            </a:r>
            <a:r>
              <a:rPr lang="ja-JP" altLang="en-US" dirty="0" smtClean="0"/>
              <a:t>ファイル上部の</a:t>
            </a:r>
            <a:r>
              <a:rPr lang="en-US" altLang="ja-JP" dirty="0" smtClean="0"/>
              <a:t>#</a:t>
            </a:r>
            <a:r>
              <a:rPr lang="en-US" altLang="ja-JP" dirty="0" err="1" smtClean="0"/>
              <a:t>ifdef</a:t>
            </a:r>
            <a:r>
              <a:rPr lang="en-US" altLang="ja-JP" dirty="0" smtClean="0"/>
              <a:t> PAIR_CLASS</a:t>
            </a:r>
            <a:r>
              <a:rPr lang="ja-JP" altLang="en-US" dirty="0" smtClean="0"/>
              <a:t>と</a:t>
            </a:r>
            <a:r>
              <a:rPr lang="en-US" altLang="ja-JP" dirty="0" smtClean="0"/>
              <a:t>#else</a:t>
            </a:r>
            <a:r>
              <a:rPr lang="ja-JP" altLang="en-US" dirty="0" smtClean="0"/>
              <a:t>の間</a:t>
            </a:r>
            <a:r>
              <a:rPr lang="en-US" altLang="ja-JP" dirty="0" smtClean="0"/>
              <a:t>)</a:t>
            </a:r>
          </a:p>
          <a:p>
            <a:pPr marL="792900" lvl="1" indent="-342900">
              <a:buFont typeface="+mj-lt"/>
              <a:buAutoNum type="arabicPeriod"/>
            </a:pPr>
            <a:r>
              <a:rPr lang="ja-JP" altLang="en-US" dirty="0" smtClean="0"/>
              <a:t>ディレクトリ内に</a:t>
            </a:r>
            <a:r>
              <a:rPr lang="en-US" altLang="ja-JP" dirty="0" smtClean="0"/>
              <a:t>Install.sh(</a:t>
            </a:r>
            <a:r>
              <a:rPr lang="ja-JP" altLang="en-US" dirty="0" smtClean="0"/>
              <a:t>他のパッケージ参照</a:t>
            </a:r>
            <a:r>
              <a:rPr lang="en-US" altLang="ja-JP" dirty="0" smtClean="0"/>
              <a:t>)</a:t>
            </a:r>
            <a:r>
              <a:rPr lang="ja-JP" altLang="en-US" dirty="0" err="1" smtClean="0"/>
              <a:t>を置</a:t>
            </a:r>
            <a:r>
              <a:rPr lang="ja-JP" altLang="en-US" dirty="0" smtClean="0"/>
              <a:t>き、中</a:t>
            </a:r>
            <a:r>
              <a:rPr kumimoji="1" lang="ja-JP" altLang="en-US" dirty="0" smtClean="0"/>
              <a:t>にファイルを指定する</a:t>
            </a:r>
            <a:endParaRPr kumimoji="1" lang="en-US" altLang="ja-JP" dirty="0" smtClean="0"/>
          </a:p>
          <a:p>
            <a:endParaRPr lang="en-US" altLang="ja-JP" dirty="0" smtClean="0"/>
          </a:p>
          <a:p>
            <a:pPr marL="36900" indent="0">
              <a:buNone/>
            </a:pPr>
            <a:r>
              <a:rPr lang="en-US" altLang="ja-JP" dirty="0" smtClean="0"/>
              <a:t>	</a:t>
            </a:r>
            <a:r>
              <a:rPr lang="ja-JP" altLang="en-US" dirty="0" smtClean="0"/>
              <a:t>→</a:t>
            </a:r>
            <a:r>
              <a:rPr lang="en-US" altLang="ja-JP" dirty="0" smtClean="0"/>
              <a:t>make yes-USER-PACKAGE-DIR</a:t>
            </a:r>
            <a:r>
              <a:rPr lang="ja-JP" altLang="en-US" dirty="0" smtClean="0"/>
              <a:t>という形で組み込めるようになる</a:t>
            </a:r>
            <a:endParaRPr kumimoji="1" lang="en-US" altLang="ja-JP" dirty="0" smtClean="0"/>
          </a:p>
          <a:p>
            <a:pPr lvl="1"/>
            <a:endParaRPr kumimoji="1" lang="ja-JP" altLang="en-US" dirty="0"/>
          </a:p>
        </p:txBody>
      </p:sp>
    </p:spTree>
    <p:extLst>
      <p:ext uri="{BB962C8B-B14F-4D97-AF65-F5344CB8AC3E}">
        <p14:creationId xmlns:p14="http://schemas.microsoft.com/office/powerpoint/2010/main" val="764305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高速化</a:t>
            </a:r>
            <a:r>
              <a:rPr kumimoji="1" lang="en-US" altLang="ja-JP" dirty="0" smtClean="0"/>
              <a:t>Tips</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一般的なプログラムと同様に</a:t>
            </a:r>
            <a:r>
              <a:rPr lang="en-US" altLang="ja-JP" dirty="0" smtClean="0"/>
              <a:t>LAMMPS</a:t>
            </a:r>
            <a:r>
              <a:rPr lang="ja-JP" altLang="en-US" dirty="0" smtClean="0"/>
              <a:t>に</a:t>
            </a:r>
            <a:r>
              <a:rPr kumimoji="1" lang="ja-JP" altLang="en-US" dirty="0" smtClean="0"/>
              <a:t>プロファイラが使える</a:t>
            </a:r>
            <a:endParaRPr kumimoji="1" lang="en-US" altLang="ja-JP" dirty="0" smtClean="0"/>
          </a:p>
          <a:p>
            <a:r>
              <a:rPr kumimoji="1" lang="ja-JP" altLang="en-US" dirty="0" smtClean="0"/>
              <a:t>呼ばれる回数・時間の多い箇所が特定できる</a:t>
            </a:r>
            <a:endParaRPr kumimoji="1" lang="en-US" altLang="ja-JP" dirty="0" smtClean="0"/>
          </a:p>
          <a:p>
            <a:pPr lvl="1"/>
            <a:r>
              <a:rPr lang="ja-JP" altLang="en-US" dirty="0"/>
              <a:t>ボトルネックは</a:t>
            </a:r>
            <a:r>
              <a:rPr kumimoji="1" lang="ja-JP" altLang="en-US" dirty="0" smtClean="0"/>
              <a:t>特定箇所に集中することが多く、少ない労力で実行時間が改善できるかもしれない</a:t>
            </a:r>
            <a:endParaRPr kumimoji="1" lang="en-US" altLang="ja-JP" dirty="0" smtClean="0"/>
          </a:p>
          <a:p>
            <a:pPr lvl="1"/>
            <a:r>
              <a:rPr lang="ja-JP" altLang="en-US" dirty="0" smtClean="0"/>
              <a:t>例えばテーブルの使用、メモ化、関数の置換など</a:t>
            </a:r>
            <a:endParaRPr lang="en-US" altLang="ja-JP" dirty="0" smtClean="0"/>
          </a:p>
          <a:p>
            <a:pPr lvl="1"/>
            <a:endParaRPr kumimoji="1" lang="en-US" altLang="ja-JP" dirty="0"/>
          </a:p>
          <a:p>
            <a:r>
              <a:rPr lang="ja-JP" altLang="en-US" dirty="0" smtClean="0"/>
              <a:t>とはいえ、</a:t>
            </a:r>
            <a:r>
              <a:rPr lang="en-US" altLang="ja-JP" dirty="0" smtClean="0"/>
              <a:t>(</a:t>
            </a:r>
            <a:r>
              <a:rPr lang="ja-JP" altLang="en-US" dirty="0" smtClean="0"/>
              <a:t>キャッシュヒットや分岐ハザードなど</a:t>
            </a:r>
            <a:r>
              <a:rPr lang="en-US" altLang="ja-JP" dirty="0" smtClean="0"/>
              <a:t>)</a:t>
            </a:r>
            <a:r>
              <a:rPr lang="ja-JP" altLang="en-US" dirty="0" smtClean="0"/>
              <a:t>凝った最適化をする前に、</a:t>
            </a:r>
            <a:r>
              <a:rPr lang="en-US" altLang="ja-JP" dirty="0" smtClean="0"/>
              <a:t/>
            </a:r>
            <a:br>
              <a:rPr lang="en-US" altLang="ja-JP" dirty="0" smtClean="0"/>
            </a:br>
            <a:r>
              <a:rPr lang="ja-JP" altLang="en-US" dirty="0" smtClean="0"/>
              <a:t>以下の点を検討することをおすすめします</a:t>
            </a:r>
            <a:endParaRPr lang="en-US" altLang="ja-JP" dirty="0" smtClean="0"/>
          </a:p>
          <a:p>
            <a:pPr lvl="1"/>
            <a:r>
              <a:rPr lang="ja-JP" altLang="en-US" dirty="0"/>
              <a:t>コンパイラ・コンパイルオプションを変える</a:t>
            </a:r>
            <a:endParaRPr lang="en-US" altLang="ja-JP" dirty="0"/>
          </a:p>
          <a:p>
            <a:pPr lvl="1"/>
            <a:r>
              <a:rPr lang="ja-JP" altLang="en-US" dirty="0"/>
              <a:t>カットオフを短く</a:t>
            </a:r>
            <a:r>
              <a:rPr lang="ja-JP" altLang="en-US" dirty="0" smtClean="0"/>
              <a:t>する</a:t>
            </a:r>
            <a:endParaRPr lang="en-US" altLang="ja-JP" dirty="0" smtClean="0"/>
          </a:p>
          <a:p>
            <a:pPr lvl="1"/>
            <a:r>
              <a:rPr lang="ja-JP" altLang="en-US" dirty="0" smtClean="0"/>
              <a:t>タイムステップ</a:t>
            </a:r>
            <a:r>
              <a:rPr lang="ja-JP" altLang="en-US" dirty="0"/>
              <a:t>を大きくする</a:t>
            </a:r>
            <a:endParaRPr lang="en-US" altLang="ja-JP" dirty="0"/>
          </a:p>
          <a:p>
            <a:pPr lvl="1"/>
            <a:endParaRPr kumimoji="1" lang="en-US" altLang="ja-JP" dirty="0" smtClean="0"/>
          </a:p>
          <a:p>
            <a:pPr lvl="1"/>
            <a:endParaRPr kumimoji="1" lang="en-US" altLang="ja-JP" dirty="0" smtClean="0"/>
          </a:p>
          <a:p>
            <a:pPr lvl="1"/>
            <a:endParaRPr kumimoji="1" lang="ja-JP" altLang="en-US" dirty="0"/>
          </a:p>
        </p:txBody>
      </p:sp>
    </p:spTree>
    <p:extLst>
      <p:ext uri="{BB962C8B-B14F-4D97-AF65-F5344CB8AC3E}">
        <p14:creationId xmlns:p14="http://schemas.microsoft.com/office/powerpoint/2010/main" val="1472949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注意</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ここに書かれた内容は、</a:t>
            </a:r>
            <a:r>
              <a:rPr kumimoji="1" lang="en-US" altLang="ja-JP" dirty="0" smtClean="0"/>
              <a:t>LAMMPS</a:t>
            </a:r>
            <a:r>
              <a:rPr kumimoji="1" lang="ja-JP" altLang="en-US" dirty="0" smtClean="0"/>
              <a:t>の開発にともない古い情報となる可能性があります</a:t>
            </a:r>
            <a:endParaRPr kumimoji="1" lang="ja-JP" altLang="en-US" dirty="0"/>
          </a:p>
        </p:txBody>
      </p:sp>
    </p:spTree>
    <p:extLst>
      <p:ext uri="{BB962C8B-B14F-4D97-AF65-F5344CB8AC3E}">
        <p14:creationId xmlns:p14="http://schemas.microsoft.com/office/powerpoint/2010/main" val="401565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言語</a:t>
            </a:r>
            <a:endParaRPr kumimoji="1" lang="en-US" altLang="ja-JP" sz="2400" dirty="0" smtClean="0"/>
          </a:p>
          <a:p>
            <a:pPr lvl="1"/>
            <a:r>
              <a:rPr kumimoji="1" lang="en-US" altLang="ja-JP" sz="2400" dirty="0" smtClean="0"/>
              <a:t>LAMMPS</a:t>
            </a:r>
            <a:r>
              <a:rPr kumimoji="1" lang="ja-JP" altLang="en-US" sz="2400" dirty="0" smtClean="0"/>
              <a:t>は</a:t>
            </a:r>
            <a:r>
              <a:rPr kumimoji="1" lang="en-US" altLang="ja-JP" sz="2400" dirty="0" smtClean="0"/>
              <a:t>C++</a:t>
            </a:r>
            <a:r>
              <a:rPr kumimoji="1" lang="ja-JP" altLang="en-US" sz="2400" dirty="0" smtClean="0"/>
              <a:t>で書かれている</a:t>
            </a:r>
            <a:endParaRPr kumimoji="1" lang="en-US" altLang="ja-JP" sz="2400" dirty="0" smtClean="0"/>
          </a:p>
          <a:p>
            <a:pPr lvl="1"/>
            <a:r>
              <a:rPr lang="en-US" altLang="ja-JP" sz="2400" dirty="0"/>
              <a:t>C</a:t>
            </a:r>
            <a:r>
              <a:rPr lang="en-US" altLang="ja-JP" sz="2400" dirty="0" smtClean="0"/>
              <a:t>++</a:t>
            </a:r>
            <a:r>
              <a:rPr lang="ja-JP" altLang="en-US" sz="2400" dirty="0" smtClean="0"/>
              <a:t>が読めるエディタ</a:t>
            </a:r>
            <a:r>
              <a:rPr lang="en-US" altLang="ja-JP" sz="2400" dirty="0" smtClean="0"/>
              <a:t>(</a:t>
            </a:r>
            <a:r>
              <a:rPr lang="ja-JP" altLang="en-US" sz="2400" dirty="0" smtClean="0"/>
              <a:t>シンタックスハイライト、入力補完など</a:t>
            </a:r>
            <a:r>
              <a:rPr lang="en-US" altLang="ja-JP" sz="2400" dirty="0" smtClean="0"/>
              <a:t>)</a:t>
            </a:r>
            <a:r>
              <a:rPr lang="en-US" altLang="ja-JP" sz="2400" dirty="0"/>
              <a:t/>
            </a:r>
            <a:br>
              <a:rPr lang="en-US" altLang="ja-JP" sz="2400" dirty="0"/>
            </a:br>
            <a:r>
              <a:rPr lang="ja-JP" altLang="en-US" sz="2400" dirty="0" smtClean="0"/>
              <a:t>の使用を推奨</a:t>
            </a:r>
            <a:endParaRPr kumimoji="1" lang="en-US" altLang="ja-JP" sz="2400" dirty="0" smtClean="0"/>
          </a:p>
          <a:p>
            <a:r>
              <a:rPr lang="ja-JP" altLang="en-US" sz="2400" dirty="0"/>
              <a:t>ソース</a:t>
            </a:r>
            <a:endParaRPr kumimoji="1" lang="en-US" altLang="ja-JP" sz="2400" dirty="0" smtClean="0"/>
          </a:p>
          <a:p>
            <a:pPr lvl="1"/>
            <a:r>
              <a:rPr kumimoji="1" lang="ja-JP" altLang="en-US" sz="2400" dirty="0" smtClean="0"/>
              <a:t>関連するファイルはほぼ全て</a:t>
            </a:r>
            <a:r>
              <a:rPr kumimoji="1" lang="en-US" altLang="ja-JP" sz="2400" dirty="0" err="1" smtClean="0"/>
              <a:t>src</a:t>
            </a:r>
            <a:r>
              <a:rPr kumimoji="1" lang="ja-JP" altLang="en-US" sz="2400" dirty="0" smtClean="0"/>
              <a:t>ディレクトリ直下に存在</a:t>
            </a:r>
            <a:endParaRPr kumimoji="1" lang="en-US" altLang="ja-JP" sz="2400" dirty="0" smtClean="0"/>
          </a:p>
          <a:p>
            <a:pPr lvl="1"/>
            <a:r>
              <a:rPr lang="ja-JP" altLang="en-US" sz="2000" dirty="0" smtClean="0"/>
              <a:t>ただし、デフォルトの</a:t>
            </a:r>
            <a:r>
              <a:rPr lang="en-US" altLang="ja-JP" sz="2000" dirty="0" smtClean="0"/>
              <a:t>LAMMPS</a:t>
            </a:r>
            <a:r>
              <a:rPr lang="ja-JP" altLang="en-US" sz="2000" dirty="0" smtClean="0"/>
              <a:t>は最小構成なので、場合によりパッケージを</a:t>
            </a:r>
            <a:r>
              <a:rPr lang="en-US" altLang="ja-JP" sz="2000" dirty="0" smtClean="0"/>
              <a:t/>
            </a:r>
            <a:br>
              <a:rPr lang="en-US" altLang="ja-JP" sz="2000" dirty="0" smtClean="0"/>
            </a:br>
            <a:r>
              <a:rPr lang="ja-JP" altLang="en-US" sz="2000" dirty="0" smtClean="0"/>
              <a:t>入れたコンパイルが必要になる</a:t>
            </a:r>
            <a:r>
              <a:rPr lang="en-US" altLang="ja-JP" sz="2000" dirty="0" smtClean="0"/>
              <a:t>(</a:t>
            </a:r>
            <a:r>
              <a:rPr lang="ja-JP" altLang="en-US" sz="2000" dirty="0" smtClean="0"/>
              <a:t>多体ポテンシャルの</a:t>
            </a:r>
            <a:r>
              <a:rPr lang="en-US" altLang="ja-JP" sz="2000" dirty="0" err="1" smtClean="0"/>
              <a:t>manybody</a:t>
            </a:r>
            <a:r>
              <a:rPr lang="ja-JP" altLang="en-US" sz="2000" dirty="0" smtClean="0"/>
              <a:t>など</a:t>
            </a:r>
            <a:r>
              <a:rPr lang="en-US" altLang="ja-JP" sz="2000" dirty="0" smtClean="0"/>
              <a:t>)</a:t>
            </a:r>
            <a:endParaRPr kumimoji="1" lang="ja-JP" altLang="en-US" sz="2000" dirty="0"/>
          </a:p>
        </p:txBody>
      </p:sp>
    </p:spTree>
    <p:extLst>
      <p:ext uri="{BB962C8B-B14F-4D97-AF65-F5344CB8AC3E}">
        <p14:creationId xmlns:p14="http://schemas.microsoft.com/office/powerpoint/2010/main" val="76826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Overview</a:t>
            </a:r>
            <a:endParaRPr kumimoji="1" lang="ja-JP" altLang="en-US" dirty="0"/>
          </a:p>
        </p:txBody>
      </p:sp>
      <p:sp>
        <p:nvSpPr>
          <p:cNvPr id="3" name="コンテンツ プレースホルダー 2"/>
          <p:cNvSpPr>
            <a:spLocks noGrp="1"/>
          </p:cNvSpPr>
          <p:nvPr>
            <p:ph idx="1"/>
          </p:nvPr>
        </p:nvSpPr>
        <p:spPr>
          <a:xfrm>
            <a:off x="913795" y="1732449"/>
            <a:ext cx="10779196" cy="4058751"/>
          </a:xfrm>
        </p:spPr>
        <p:txBody>
          <a:bodyPr>
            <a:noAutofit/>
          </a:bodyPr>
          <a:lstStyle/>
          <a:p>
            <a:r>
              <a:rPr lang="ja-JP" altLang="en-US" sz="2400" dirty="0"/>
              <a:t>ファイル</a:t>
            </a:r>
            <a:r>
              <a:rPr lang="ja-JP" altLang="en-US" sz="2400" dirty="0" smtClean="0"/>
              <a:t>の単位</a:t>
            </a:r>
            <a:endParaRPr lang="en-US" altLang="ja-JP" sz="2400" dirty="0" smtClean="0"/>
          </a:p>
          <a:p>
            <a:pPr lvl="1"/>
            <a:r>
              <a:rPr kumimoji="1" lang="en-US" altLang="ja-JP" sz="2000" dirty="0" smtClean="0"/>
              <a:t>LAMMPS</a:t>
            </a:r>
            <a:r>
              <a:rPr kumimoji="1" lang="ja-JP" altLang="en-US" sz="2000" dirty="0" smtClean="0"/>
              <a:t>の実装は良くモジュール化されており、</a:t>
            </a:r>
            <a:r>
              <a:rPr lang="ja-JP" altLang="en-US" sz="2000" dirty="0"/>
              <a:t>ほとんど</a:t>
            </a:r>
            <a:r>
              <a:rPr lang="ja-JP" altLang="en-US" sz="2000" dirty="0" smtClean="0"/>
              <a:t>の機能が独立に実装されている</a:t>
            </a:r>
            <a:endParaRPr lang="en-US" altLang="ja-JP" sz="2000" dirty="0" smtClean="0"/>
          </a:p>
          <a:p>
            <a:pPr lvl="1"/>
            <a:r>
              <a:rPr kumimoji="1" lang="ja-JP" altLang="en-US" sz="2000" dirty="0" smtClean="0"/>
              <a:t>ほぼ</a:t>
            </a:r>
            <a:r>
              <a:rPr kumimoji="1" lang="en-US" altLang="ja-JP" sz="2000" dirty="0" smtClean="0"/>
              <a:t>1</a:t>
            </a:r>
            <a:r>
              <a:rPr kumimoji="1" lang="ja-JP" altLang="en-US" sz="2000" dirty="0" smtClean="0"/>
              <a:t>コマンド</a:t>
            </a:r>
            <a:r>
              <a:rPr kumimoji="1" lang="en-US" altLang="ja-JP" sz="2000" dirty="0" smtClean="0"/>
              <a:t>1</a:t>
            </a:r>
            <a:r>
              <a:rPr kumimoji="1" lang="ja-JP" altLang="en-US" sz="2000" dirty="0" smtClean="0"/>
              <a:t>ファイルとみてよい </a:t>
            </a:r>
            <a:r>
              <a:rPr kumimoji="1" lang="en-US" altLang="ja-JP" sz="2000" dirty="0" smtClean="0"/>
              <a:t>(pair</a:t>
            </a:r>
            <a:r>
              <a:rPr kumimoji="1" lang="ja-JP" altLang="en-US" sz="2000" dirty="0" smtClean="0"/>
              <a:t>は</a:t>
            </a:r>
            <a:r>
              <a:rPr kumimoji="1" lang="en-US" altLang="ja-JP" sz="2000" dirty="0" smtClean="0"/>
              <a:t>style</a:t>
            </a:r>
            <a:r>
              <a:rPr kumimoji="1" lang="ja-JP" altLang="en-US" sz="2000" dirty="0" smtClean="0"/>
              <a:t>と</a:t>
            </a:r>
            <a:r>
              <a:rPr kumimoji="1" lang="en-US" altLang="ja-JP" sz="2000" dirty="0" err="1" smtClean="0"/>
              <a:t>coeff</a:t>
            </a:r>
            <a:r>
              <a:rPr kumimoji="1" lang="ja-JP" altLang="en-US" sz="2000" dirty="0" smtClean="0"/>
              <a:t>を合わせて</a:t>
            </a:r>
            <a:r>
              <a:rPr kumimoji="1" lang="en-US" altLang="ja-JP" sz="2000" dirty="0" smtClean="0"/>
              <a:t>1</a:t>
            </a:r>
            <a:r>
              <a:rPr kumimoji="1" lang="ja-JP" altLang="en-US" sz="2000" dirty="0" smtClean="0"/>
              <a:t>つ</a:t>
            </a:r>
            <a:r>
              <a:rPr kumimoji="1" lang="en-US" altLang="ja-JP" sz="2000" dirty="0" smtClean="0"/>
              <a:t>)</a:t>
            </a:r>
          </a:p>
          <a:p>
            <a:endParaRPr lang="en-US" altLang="ja-JP" sz="2400" dirty="0"/>
          </a:p>
          <a:p>
            <a:r>
              <a:rPr lang="ja-JP" altLang="en-US" sz="2400" dirty="0" smtClean="0"/>
              <a:t>モジュール側から見た</a:t>
            </a:r>
            <a:r>
              <a:rPr lang="en-US" altLang="ja-JP" sz="2400" dirty="0" smtClean="0"/>
              <a:t>LAMMPS</a:t>
            </a:r>
            <a:r>
              <a:rPr lang="ja-JP" altLang="en-US" sz="2400" dirty="0" smtClean="0"/>
              <a:t>全体</a:t>
            </a:r>
            <a:endParaRPr lang="en-US" altLang="ja-JP" sz="2400" dirty="0" smtClean="0"/>
          </a:p>
          <a:p>
            <a:pPr lvl="1"/>
            <a:r>
              <a:rPr kumimoji="1" lang="ja-JP" altLang="en-US" sz="2000" dirty="0" smtClean="0"/>
              <a:t>各機能に対して系全体の情報をもつ</a:t>
            </a:r>
            <a:r>
              <a:rPr kumimoji="1" lang="en-US" altLang="ja-JP" sz="2000" dirty="0" smtClean="0"/>
              <a:t>”LAMMPS</a:t>
            </a:r>
            <a:r>
              <a:rPr kumimoji="1" lang="ja-JP" altLang="en-US" sz="2000" dirty="0" smtClean="0"/>
              <a:t>クラス</a:t>
            </a:r>
            <a:r>
              <a:rPr kumimoji="1" lang="en-US" altLang="ja-JP" sz="2000" dirty="0" smtClean="0"/>
              <a:t>”(</a:t>
            </a:r>
            <a:r>
              <a:rPr kumimoji="1" lang="ja-JP" altLang="en-US" sz="2000" dirty="0" smtClean="0"/>
              <a:t>のポインタ</a:t>
            </a:r>
            <a:r>
              <a:rPr kumimoji="1" lang="en-US" altLang="ja-JP" sz="2000" dirty="0" smtClean="0"/>
              <a:t>)</a:t>
            </a:r>
            <a:r>
              <a:rPr kumimoji="1" lang="ja-JP" altLang="en-US" sz="2000" dirty="0" smtClean="0"/>
              <a:t>が渡される</a:t>
            </a:r>
            <a:endParaRPr kumimoji="1" lang="en-US" altLang="ja-JP" sz="2000" dirty="0" smtClean="0"/>
          </a:p>
          <a:p>
            <a:pPr lvl="1"/>
            <a:r>
              <a:rPr lang="ja-JP" altLang="en-US" sz="2000" dirty="0" smtClean="0"/>
              <a:t>例えば原子の位置や速度、定義された</a:t>
            </a:r>
            <a:r>
              <a:rPr lang="en-US" altLang="ja-JP" sz="2000" dirty="0" smtClean="0"/>
              <a:t>fix</a:t>
            </a:r>
            <a:r>
              <a:rPr lang="ja-JP" altLang="en-US" sz="2000" dirty="0" smtClean="0"/>
              <a:t>の情報などにこのポインタを通してアクセスできる</a:t>
            </a:r>
            <a:endParaRPr lang="en-US" altLang="ja-JP" sz="2000" dirty="0" smtClean="0"/>
          </a:p>
          <a:p>
            <a:pPr lvl="1"/>
            <a:r>
              <a:rPr kumimoji="1" lang="en-US" altLang="ja-JP" sz="2000" dirty="0" err="1" smtClean="0"/>
              <a:t>fix_nve</a:t>
            </a:r>
            <a:r>
              <a:rPr kumimoji="1" lang="en-US" altLang="ja-JP" sz="2000" dirty="0" smtClean="0"/>
              <a:t>(</a:t>
            </a:r>
            <a:r>
              <a:rPr kumimoji="1" lang="ja-JP" altLang="en-US" sz="2000" dirty="0" smtClean="0"/>
              <a:t>速度ベルレ法の実装</a:t>
            </a:r>
            <a:r>
              <a:rPr kumimoji="1" lang="en-US" altLang="ja-JP" sz="2000" dirty="0" smtClean="0"/>
              <a:t>)</a:t>
            </a:r>
            <a:r>
              <a:rPr kumimoji="1" lang="ja-JP" altLang="en-US" sz="2000" dirty="0" smtClean="0"/>
              <a:t>や</a:t>
            </a:r>
            <a:r>
              <a:rPr kumimoji="1" lang="en-US" altLang="ja-JP" sz="2000" dirty="0" err="1" smtClean="0"/>
              <a:t>compute_temp</a:t>
            </a:r>
            <a:r>
              <a:rPr kumimoji="1" lang="en-US" altLang="ja-JP" sz="2000" dirty="0" smtClean="0"/>
              <a:t>(</a:t>
            </a:r>
            <a:r>
              <a:rPr kumimoji="1" lang="ja-JP" altLang="en-US" sz="2000" dirty="0" smtClean="0"/>
              <a:t>温度の計算</a:t>
            </a:r>
            <a:r>
              <a:rPr kumimoji="1" lang="en-US" altLang="ja-JP" sz="2000" dirty="0" smtClean="0"/>
              <a:t>)</a:t>
            </a:r>
            <a:r>
              <a:rPr kumimoji="1" lang="ja-JP" altLang="en-US" sz="2000" dirty="0" smtClean="0"/>
              <a:t>などを見るとわかりやすい</a:t>
            </a:r>
            <a:endParaRPr kumimoji="1" lang="ja-JP" altLang="en-US" sz="2000" dirty="0"/>
          </a:p>
        </p:txBody>
      </p:sp>
    </p:spTree>
    <p:extLst>
      <p:ext uri="{BB962C8B-B14F-4D97-AF65-F5344CB8AC3E}">
        <p14:creationId xmlns:p14="http://schemas.microsoft.com/office/powerpoint/2010/main" val="1073106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lang="ja-JP" altLang="en-US" dirty="0" smtClean="0"/>
              <a:t>クラスによる実装</a:t>
            </a:r>
            <a:endParaRPr kumimoji="1" lang="ja-JP" altLang="en-US" dirty="0"/>
          </a:p>
        </p:txBody>
      </p:sp>
      <p:sp>
        <p:nvSpPr>
          <p:cNvPr id="3" name="コンテンツ プレースホルダー 2"/>
          <p:cNvSpPr>
            <a:spLocks noGrp="1"/>
          </p:cNvSpPr>
          <p:nvPr>
            <p:ph idx="1"/>
          </p:nvPr>
        </p:nvSpPr>
        <p:spPr/>
        <p:txBody>
          <a:bodyPr>
            <a:noAutofit/>
          </a:bodyPr>
          <a:lstStyle/>
          <a:p>
            <a:r>
              <a:rPr kumimoji="1" lang="ja-JP" altLang="en-US" sz="2400" dirty="0" smtClean="0"/>
              <a:t>各モジュールは</a:t>
            </a:r>
            <a:r>
              <a:rPr kumimoji="1" lang="en-US" altLang="ja-JP" sz="2400" dirty="0" smtClean="0"/>
              <a:t>C++</a:t>
            </a:r>
            <a:r>
              <a:rPr kumimoji="1" lang="ja-JP" altLang="en-US" sz="2400" dirty="0" smtClean="0"/>
              <a:t>のクラスで実装されている</a:t>
            </a:r>
            <a:endParaRPr kumimoji="1" lang="en-US" altLang="ja-JP" sz="2400" dirty="0" smtClean="0"/>
          </a:p>
          <a:p>
            <a:pPr lvl="1"/>
            <a:r>
              <a:rPr lang="ja-JP" altLang="en-US" sz="2000" dirty="0" smtClean="0"/>
              <a:t>例えば</a:t>
            </a:r>
            <a:r>
              <a:rPr lang="en-US" altLang="ja-JP" sz="2000" dirty="0" smtClean="0"/>
              <a:t>fix</a:t>
            </a:r>
            <a:r>
              <a:rPr lang="ja-JP" altLang="en-US" sz="2000" dirty="0" smtClean="0"/>
              <a:t>コマンドは</a:t>
            </a:r>
            <a:r>
              <a:rPr lang="en-US" altLang="ja-JP" sz="2000" dirty="0" smtClean="0"/>
              <a:t>”fix</a:t>
            </a:r>
            <a:r>
              <a:rPr lang="ja-JP" altLang="en-US" sz="2000" dirty="0" smtClean="0"/>
              <a:t>抽象クラス</a:t>
            </a:r>
            <a:r>
              <a:rPr lang="en-US" altLang="ja-JP" sz="2000" dirty="0" smtClean="0"/>
              <a:t>”</a:t>
            </a:r>
            <a:r>
              <a:rPr lang="ja-JP" altLang="en-US" sz="2000" dirty="0" smtClean="0"/>
              <a:t>の継承として、</a:t>
            </a:r>
            <a:r>
              <a:rPr lang="ja-JP" altLang="en-US" sz="2000" dirty="0"/>
              <a:t>ポテンシャル</a:t>
            </a:r>
            <a:r>
              <a:rPr lang="ja-JP" altLang="en-US" sz="2000" dirty="0" smtClean="0"/>
              <a:t>は</a:t>
            </a:r>
            <a:r>
              <a:rPr lang="en-US" altLang="ja-JP" sz="2000" dirty="0" smtClean="0"/>
              <a:t>”pair</a:t>
            </a:r>
            <a:r>
              <a:rPr lang="ja-JP" altLang="en-US" sz="2000" dirty="0" smtClean="0"/>
              <a:t>抽象クラス</a:t>
            </a:r>
            <a:r>
              <a:rPr lang="en-US" altLang="ja-JP" sz="2000" dirty="0" smtClean="0"/>
              <a:t>”</a:t>
            </a:r>
            <a:r>
              <a:rPr lang="ja-JP" altLang="en-US" sz="2000" dirty="0" smtClean="0"/>
              <a:t> の継承として実装</a:t>
            </a:r>
            <a:endParaRPr lang="en-US" altLang="ja-JP" sz="2000" dirty="0" smtClean="0"/>
          </a:p>
          <a:p>
            <a:pPr lvl="2"/>
            <a:r>
              <a:rPr lang="ja-JP" altLang="en-US" sz="1800" dirty="0"/>
              <a:t>抽象</a:t>
            </a:r>
            <a:r>
              <a:rPr lang="ja-JP" altLang="en-US" sz="1800" dirty="0" smtClean="0"/>
              <a:t>クラス自体を定義したファイルも当然ある。例えば</a:t>
            </a:r>
            <a:r>
              <a:rPr lang="en-US" altLang="ja-JP" sz="1800" dirty="0" err="1" smtClean="0"/>
              <a:t>fix.h</a:t>
            </a:r>
            <a:r>
              <a:rPr lang="ja-JP" altLang="en-US" sz="1800" dirty="0" smtClean="0"/>
              <a:t>や</a:t>
            </a:r>
            <a:r>
              <a:rPr lang="en-US" altLang="ja-JP" sz="1800" dirty="0" err="1" smtClean="0"/>
              <a:t>pair.h</a:t>
            </a:r>
            <a:endParaRPr lang="en-US" altLang="ja-JP" sz="1800" dirty="0" smtClean="0"/>
          </a:p>
          <a:p>
            <a:pPr lvl="2"/>
            <a:r>
              <a:rPr kumimoji="1" lang="en-US" altLang="ja-JP" sz="1800" dirty="0" smtClean="0"/>
              <a:t>LAMMPS</a:t>
            </a:r>
            <a:r>
              <a:rPr kumimoji="1" lang="ja-JP" altLang="en-US" sz="1800" dirty="0" smtClean="0"/>
              <a:t>側は</a:t>
            </a:r>
            <a:r>
              <a:rPr kumimoji="1" lang="en-US" altLang="ja-JP" sz="1800" dirty="0" smtClean="0"/>
              <a:t>”fix</a:t>
            </a:r>
            <a:r>
              <a:rPr kumimoji="1" lang="ja-JP" altLang="en-US" sz="1800" dirty="0" smtClean="0"/>
              <a:t>クラスの集合</a:t>
            </a:r>
            <a:r>
              <a:rPr kumimoji="1" lang="en-US" altLang="ja-JP" sz="1800" dirty="0" smtClean="0"/>
              <a:t>”, “pair</a:t>
            </a:r>
            <a:r>
              <a:rPr kumimoji="1" lang="ja-JP" altLang="en-US" sz="1800" dirty="0" smtClean="0"/>
              <a:t>クラスの集合</a:t>
            </a:r>
            <a:r>
              <a:rPr kumimoji="1" lang="en-US" altLang="ja-JP" sz="1800" dirty="0" smtClean="0"/>
              <a:t>”…</a:t>
            </a:r>
            <a:r>
              <a:rPr kumimoji="1" lang="ja-JP" altLang="en-US" sz="1800" dirty="0" err="1" smtClean="0"/>
              <a:t>のように</a:t>
            </a:r>
            <a:r>
              <a:rPr kumimoji="1" lang="ja-JP" altLang="en-US" sz="1800" dirty="0" smtClean="0"/>
              <a:t>把握している</a:t>
            </a:r>
            <a:endParaRPr kumimoji="1" lang="en-US" altLang="ja-JP" sz="1800" dirty="0" smtClean="0"/>
          </a:p>
          <a:p>
            <a:pPr lvl="1"/>
            <a:endParaRPr lang="en-US" altLang="ja-JP" sz="2000" dirty="0" smtClean="0"/>
          </a:p>
          <a:p>
            <a:r>
              <a:rPr lang="en-US" altLang="ja-JP" sz="2400" dirty="0" smtClean="0"/>
              <a:t>LAMMPS</a:t>
            </a:r>
            <a:r>
              <a:rPr lang="ja-JP" altLang="en-US" sz="2400" dirty="0" smtClean="0"/>
              <a:t>側からは適切なタイミングで対応する関数を呼ぶので、クラス側では対応する仮想関数をオーバーロードしておけばよい</a:t>
            </a:r>
            <a:endParaRPr lang="en-US" altLang="ja-JP" sz="2400" dirty="0" smtClean="0"/>
          </a:p>
          <a:p>
            <a:pPr lvl="1"/>
            <a:r>
              <a:rPr lang="ja-JP" altLang="en-US" sz="2000" dirty="0" smtClean="0"/>
              <a:t>例えば、</a:t>
            </a:r>
            <a:r>
              <a:rPr lang="en-US" altLang="ja-JP" sz="2000" dirty="0" smtClean="0"/>
              <a:t>fix_setforce.cpp</a:t>
            </a:r>
            <a:r>
              <a:rPr lang="ja-JP" altLang="en-US" sz="2000" dirty="0" smtClean="0"/>
              <a:t>では</a:t>
            </a:r>
            <a:r>
              <a:rPr lang="en-US" altLang="ja-JP" sz="2000" dirty="0" err="1" smtClean="0"/>
              <a:t>init</a:t>
            </a:r>
            <a:r>
              <a:rPr lang="en-US" altLang="ja-JP" sz="2000" dirty="0" smtClean="0"/>
              <a:t>()</a:t>
            </a:r>
            <a:r>
              <a:rPr lang="ja-JP" altLang="en-US" sz="2000" dirty="0" smtClean="0"/>
              <a:t>で初期化の処理、</a:t>
            </a:r>
            <a:r>
              <a:rPr lang="en-US" altLang="ja-JP" sz="2000" dirty="0" err="1" smtClean="0"/>
              <a:t>post_force</a:t>
            </a:r>
            <a:r>
              <a:rPr lang="en-US" altLang="ja-JP" sz="2000" dirty="0" smtClean="0"/>
              <a:t>()</a:t>
            </a:r>
            <a:r>
              <a:rPr lang="ja-JP" altLang="en-US" sz="2000" dirty="0" smtClean="0"/>
              <a:t>で力の計算後の処理を行っている</a:t>
            </a:r>
            <a:endParaRPr lang="en-US" altLang="ja-JP" sz="2000" dirty="0" smtClean="0"/>
          </a:p>
          <a:p>
            <a:pPr lvl="1"/>
            <a:r>
              <a:rPr lang="ja-JP" altLang="en-US" sz="2000" dirty="0"/>
              <a:t>用語がわからない場合は、先に</a:t>
            </a:r>
            <a:r>
              <a:rPr lang="en-US" altLang="ja-JP" sz="2000" dirty="0"/>
              <a:t>C++</a:t>
            </a:r>
            <a:r>
              <a:rPr lang="ja-JP" altLang="en-US" sz="2000" dirty="0"/>
              <a:t>の「継承と多態性」を調べると楽かも</a:t>
            </a:r>
            <a:r>
              <a:rPr lang="ja-JP" altLang="en-US" sz="2000" dirty="0" smtClean="0"/>
              <a:t>しれない</a:t>
            </a:r>
            <a:endParaRPr lang="en-US" altLang="ja-JP" sz="2000" dirty="0"/>
          </a:p>
        </p:txBody>
      </p:sp>
    </p:spTree>
    <p:extLst>
      <p:ext uri="{BB962C8B-B14F-4D97-AF65-F5344CB8AC3E}">
        <p14:creationId xmlns:p14="http://schemas.microsoft.com/office/powerpoint/2010/main" val="221454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LAMMPS</a:t>
            </a:r>
            <a:r>
              <a:rPr lang="ja-JP" altLang="en-US" dirty="0" smtClean="0"/>
              <a:t>の</a:t>
            </a:r>
            <a:r>
              <a:rPr lang="en-US" altLang="ja-JP" dirty="0" smtClean="0"/>
              <a:t>run</a:t>
            </a:r>
            <a:r>
              <a:rPr lang="ja-JP" altLang="en-US" dirty="0" smtClean="0"/>
              <a:t>コマンドの中身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右は</a:t>
            </a:r>
            <a:r>
              <a:rPr kumimoji="1" lang="en-US" altLang="ja-JP" dirty="0" smtClean="0"/>
              <a:t>run</a:t>
            </a:r>
            <a:r>
              <a:rPr kumimoji="1" lang="ja-JP" altLang="en-US" dirty="0" smtClean="0"/>
              <a:t>が実行されたときの擬似コード</a:t>
            </a:r>
            <a:endParaRPr kumimoji="1" lang="en-US" altLang="ja-JP" dirty="0" smtClean="0"/>
          </a:p>
          <a:p>
            <a:pPr marL="450000" lvl="1" indent="0">
              <a:buNone/>
            </a:pPr>
            <a:r>
              <a:rPr lang="en-US" altLang="ja-JP" dirty="0" smtClean="0"/>
              <a:t>		(LAMMPS Web</a:t>
            </a:r>
            <a:r>
              <a:rPr lang="ja-JP" altLang="en-US" dirty="0" smtClean="0"/>
              <a:t>ページ マニュアルより</a:t>
            </a:r>
            <a:r>
              <a:rPr lang="en-US" altLang="ja-JP" dirty="0" smtClean="0"/>
              <a:t>)</a:t>
            </a:r>
          </a:p>
          <a:p>
            <a:endParaRPr lang="en-US" altLang="ja-JP" dirty="0"/>
          </a:p>
          <a:p>
            <a:r>
              <a:rPr lang="ja-JP" altLang="en-US" dirty="0"/>
              <a:t>基本的に</a:t>
            </a:r>
            <a:r>
              <a:rPr lang="ja-JP" altLang="en-US" dirty="0" smtClean="0"/>
              <a:t>は力の計算</a:t>
            </a:r>
            <a:r>
              <a:rPr lang="en-US" altLang="ja-JP" dirty="0" smtClean="0"/>
              <a:t>(compute())</a:t>
            </a:r>
            <a:r>
              <a:rPr lang="ja-JP" altLang="en-US" dirty="0" smtClean="0"/>
              <a:t>を行っていて、</a:t>
            </a:r>
            <a:r>
              <a:rPr lang="en-US" altLang="ja-JP" dirty="0" smtClean="0"/>
              <a:t/>
            </a:r>
            <a:br>
              <a:rPr lang="en-US" altLang="ja-JP" dirty="0" smtClean="0"/>
            </a:br>
            <a:r>
              <a:rPr lang="ja-JP" altLang="en-US" dirty="0" smtClean="0"/>
              <a:t>その前後で</a:t>
            </a:r>
            <a:r>
              <a:rPr lang="en-US" altLang="ja-JP" dirty="0" smtClean="0"/>
              <a:t>fix</a:t>
            </a:r>
            <a:r>
              <a:rPr lang="ja-JP" altLang="en-US" dirty="0" smtClean="0"/>
              <a:t>が担当する様々な計算を行っている</a:t>
            </a:r>
            <a:endParaRPr lang="en-US" altLang="ja-JP" dirty="0" smtClean="0"/>
          </a:p>
          <a:p>
            <a:pPr lvl="1"/>
            <a:r>
              <a:rPr lang="ja-JP" altLang="en-US" dirty="0"/>
              <a:t>位置</a:t>
            </a:r>
            <a:r>
              <a:rPr lang="ja-JP" altLang="en-US" dirty="0" smtClean="0"/>
              <a:t>の更新も</a:t>
            </a:r>
            <a:r>
              <a:rPr lang="en-US" altLang="ja-JP" dirty="0" smtClean="0"/>
              <a:t>fix</a:t>
            </a:r>
            <a:r>
              <a:rPr lang="ja-JP" altLang="en-US" dirty="0" smtClean="0"/>
              <a:t>で行う</a:t>
            </a:r>
            <a:r>
              <a:rPr lang="en-US" altLang="ja-JP" dirty="0" smtClean="0"/>
              <a:t>(</a:t>
            </a:r>
            <a:r>
              <a:rPr lang="en-US" altLang="ja-JP" dirty="0" err="1" smtClean="0"/>
              <a:t>nve</a:t>
            </a:r>
            <a:r>
              <a:rPr lang="ja-JP" altLang="en-US" dirty="0" smtClean="0"/>
              <a:t>など</a:t>
            </a:r>
            <a:r>
              <a:rPr lang="en-US" altLang="ja-JP" dirty="0" smtClean="0"/>
              <a:t>)</a:t>
            </a:r>
          </a:p>
        </p:txBody>
      </p:sp>
      <p:sp>
        <p:nvSpPr>
          <p:cNvPr id="4" name="Rectangle 1"/>
          <p:cNvSpPr>
            <a:spLocks noChangeArrowheads="1"/>
          </p:cNvSpPr>
          <p:nvPr/>
        </p:nvSpPr>
        <p:spPr bwMode="auto">
          <a:xfrm>
            <a:off x="7728990" y="1580050"/>
            <a:ext cx="3462486" cy="5078313"/>
          </a:xfrm>
          <a:prstGeom prst="rect">
            <a:avLst/>
          </a:prstGeom>
          <a:solidFill>
            <a:srgbClr val="000000">
              <a:alpha val="40000"/>
            </a:srgbClr>
          </a:solidFill>
          <a:ln w="9525">
            <a:solidFill>
              <a:schemeClr val="tx1"/>
            </a:solidFill>
            <a:miter lim="800000"/>
            <a:headEnd/>
            <a:tailEnd/>
          </a:ln>
          <a:effectLs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100" dirty="0">
                <a:latin typeface="Consolas" panose="020B0609020204030204" pitchFamily="49" charset="0"/>
                <a:cs typeface="Consolas" panose="020B0609020204030204" pitchFamily="49" charset="0"/>
              </a:rPr>
              <a:t>loop over N </a:t>
            </a:r>
            <a:r>
              <a:rPr kumimoji="0" lang="en-US" altLang="ja-JP" sz="1100" dirty="0" err="1">
                <a:latin typeface="Consolas" panose="020B0609020204030204" pitchFamily="49" charset="0"/>
                <a:cs typeface="Consolas" panose="020B0609020204030204" pitchFamily="49" charset="0"/>
              </a:rPr>
              <a:t>timesteps</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ev_set</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initial_integrate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post_integrate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nflag</a:t>
            </a:r>
            <a:r>
              <a:rPr kumimoji="0" lang="en-US" altLang="ja-JP" sz="1100" dirty="0" smtClean="0">
                <a:latin typeface="Consolas" panose="020B0609020204030204" pitchFamily="49" charset="0"/>
                <a:cs typeface="Consolas" panose="020B0609020204030204" pitchFamily="49" charset="0"/>
              </a:rPr>
              <a:t> </a:t>
            </a:r>
            <a:r>
              <a:rPr kumimoji="0" lang="en-US" altLang="ja-JP" sz="1100" dirty="0">
                <a:latin typeface="Consolas" panose="020B0609020204030204" pitchFamily="49" charset="0"/>
                <a:cs typeface="Consolas" panose="020B0609020204030204" pitchFamily="49" charset="0"/>
              </a:rPr>
              <a:t>= neighbor-&gt;decide()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if </a:t>
            </a:r>
            <a:r>
              <a:rPr kumimoji="0" lang="en-US" altLang="ja-JP" sz="1100" dirty="0" err="1">
                <a:latin typeface="Consolas" panose="020B0609020204030204" pitchFamily="49" charset="0"/>
                <a:cs typeface="Consolas" panose="020B0609020204030204" pitchFamily="49" charset="0"/>
              </a:rPr>
              <a:t>nflag</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pre_exchange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domain-</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pbc</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domain-</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reset_box</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comm</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&gt;setup()</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neighbor-</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setup_bins</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comm</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&gt;exchange()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comm</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&gt;borders()</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pre_neighbor</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neighbor-</a:t>
            </a:r>
            <a:r>
              <a:rPr kumimoji="0" lang="en-US" altLang="ja-JP" sz="1100" dirty="0">
                <a:latin typeface="Consolas" panose="020B0609020204030204" pitchFamily="49" charset="0"/>
                <a:cs typeface="Consolas" panose="020B0609020204030204" pitchFamily="49" charset="0"/>
              </a:rPr>
              <a:t>&gt;build()</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else</a:t>
            </a:r>
            <a:endParaRPr kumimoji="0" lang="en-US" altLang="ja-JP" sz="1100" dirty="0">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comm</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forward_comm</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force_clear</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pre_force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pair-</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bond-</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angle-</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dihedral-</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improper-</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kspace</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&gt;compute()</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a:t>
            </a:r>
            <a:r>
              <a:rPr kumimoji="0" lang="en-US" altLang="ja-JP" sz="1100" dirty="0" err="1" smtClean="0">
                <a:latin typeface="Consolas" panose="020B0609020204030204" pitchFamily="49" charset="0"/>
                <a:cs typeface="Consolas" panose="020B0609020204030204" pitchFamily="49" charset="0"/>
              </a:rPr>
              <a:t>comm</a:t>
            </a:r>
            <a:r>
              <a:rPr kumimoji="0" lang="en-US" altLang="ja-JP" sz="1100" dirty="0" smtClean="0">
                <a:latin typeface="Consolas" panose="020B0609020204030204" pitchFamily="49" charset="0"/>
                <a:cs typeface="Consolas" panose="020B0609020204030204" pitchFamily="49" charset="0"/>
              </a:rPr>
              <a:t>-</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reverse_comm</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post_force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final_integrate</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fix-</a:t>
            </a:r>
            <a:r>
              <a:rPr kumimoji="0" lang="en-US" altLang="ja-JP" sz="1100" dirty="0">
                <a:latin typeface="Consolas" panose="020B0609020204030204" pitchFamily="49" charset="0"/>
                <a:cs typeface="Consolas" panose="020B0609020204030204" pitchFamily="49" charset="0"/>
              </a:rPr>
              <a:t>&gt;</a:t>
            </a:r>
            <a:r>
              <a:rPr kumimoji="0" lang="en-US" altLang="ja-JP" sz="1100" dirty="0" err="1">
                <a:latin typeface="Consolas" panose="020B0609020204030204" pitchFamily="49" charset="0"/>
                <a:cs typeface="Consolas" panose="020B0609020204030204" pitchFamily="49" charset="0"/>
              </a:rPr>
              <a:t>end_of_step</a:t>
            </a:r>
            <a:r>
              <a:rPr kumimoji="0" lang="en-US" altLang="ja-JP" sz="1100" dirty="0">
                <a:latin typeface="Consolas" panose="020B0609020204030204" pitchFamily="49" charset="0"/>
                <a:cs typeface="Consolas" panose="020B0609020204030204" pitchFamily="49" charset="0"/>
              </a:rPr>
              <a:t>()</a:t>
            </a:r>
          </a:p>
          <a:p>
            <a:pPr lvl="0" eaLnBrk="0" fontAlgn="base" hangingPunct="0">
              <a:spcBef>
                <a:spcPct val="0"/>
              </a:spcBef>
              <a:spcAft>
                <a:spcPct val="0"/>
              </a:spcAft>
            </a:pPr>
            <a:r>
              <a:rPr kumimoji="0" lang="en-US" altLang="ja-JP" sz="1100" dirty="0" smtClean="0">
                <a:latin typeface="Consolas" panose="020B0609020204030204" pitchFamily="49" charset="0"/>
                <a:cs typeface="Consolas" panose="020B0609020204030204" pitchFamily="49" charset="0"/>
              </a:rPr>
              <a:t>  if </a:t>
            </a:r>
            <a:r>
              <a:rPr kumimoji="0" lang="en-US" altLang="ja-JP" sz="1100" dirty="0">
                <a:latin typeface="Consolas" panose="020B0609020204030204" pitchFamily="49" charset="0"/>
                <a:cs typeface="Consolas" panose="020B0609020204030204" pitchFamily="49" charset="0"/>
              </a:rPr>
              <a:t>any output on this step: output-&gt;write()</a:t>
            </a:r>
          </a:p>
        </p:txBody>
      </p:sp>
    </p:spTree>
    <p:extLst>
      <p:ext uri="{BB962C8B-B14F-4D97-AF65-F5344CB8AC3E}">
        <p14:creationId xmlns:p14="http://schemas.microsoft.com/office/powerpoint/2010/main" val="385910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LAMMPS</a:t>
            </a:r>
            <a:r>
              <a:rPr lang="ja-JP" altLang="en-US" dirty="0" smtClean="0"/>
              <a:t>とマルチプロセス</a:t>
            </a:r>
            <a:endParaRPr kumimoji="1" lang="ja-JP" altLang="en-US" dirty="0"/>
          </a:p>
        </p:txBody>
      </p:sp>
      <p:sp>
        <p:nvSpPr>
          <p:cNvPr id="3" name="コンテンツ プレースホルダー 2"/>
          <p:cNvSpPr>
            <a:spLocks noGrp="1"/>
          </p:cNvSpPr>
          <p:nvPr>
            <p:ph idx="1"/>
          </p:nvPr>
        </p:nvSpPr>
        <p:spPr/>
        <p:txBody>
          <a:bodyPr>
            <a:noAutofit/>
          </a:bodyPr>
          <a:lstStyle/>
          <a:p>
            <a:r>
              <a:rPr kumimoji="1" lang="en-US" altLang="ja-JP" sz="2400" dirty="0" smtClean="0"/>
              <a:t>LAMMPS</a:t>
            </a:r>
            <a:r>
              <a:rPr kumimoji="1" lang="ja-JP" altLang="en-US" sz="2400" dirty="0" smtClean="0"/>
              <a:t>はマルチプロセスで動くことを前提にして設計されている</a:t>
            </a:r>
            <a:endParaRPr kumimoji="1" lang="en-US" altLang="ja-JP" sz="2400" dirty="0" smtClean="0"/>
          </a:p>
          <a:p>
            <a:pPr lvl="1"/>
            <a:r>
              <a:rPr lang="ja-JP" altLang="en-US" sz="2000" dirty="0"/>
              <a:t>つまり、</a:t>
            </a:r>
            <a:r>
              <a:rPr lang="ja-JP" altLang="en-US" sz="2000" dirty="0" smtClean="0"/>
              <a:t>プロセス</a:t>
            </a:r>
            <a:r>
              <a:rPr lang="en-US" altLang="ja-JP" sz="2000" dirty="0" smtClean="0"/>
              <a:t>(</a:t>
            </a:r>
            <a:r>
              <a:rPr lang="ja-JP" altLang="en-US" sz="2000" dirty="0" smtClean="0"/>
              <a:t>実行したプログラム自身</a:t>
            </a:r>
            <a:r>
              <a:rPr lang="en-US" altLang="ja-JP" sz="2000" dirty="0" smtClean="0"/>
              <a:t>)</a:t>
            </a:r>
            <a:r>
              <a:rPr lang="ja-JP" altLang="en-US" sz="2000" dirty="0" smtClean="0"/>
              <a:t>が持つ情報は</a:t>
            </a:r>
            <a:r>
              <a:rPr lang="en-US" altLang="ja-JP" sz="2000" dirty="0" smtClean="0">
                <a:solidFill>
                  <a:schemeClr val="accent1">
                    <a:lumMod val="60000"/>
                    <a:lumOff val="40000"/>
                  </a:schemeClr>
                </a:solidFill>
              </a:rPr>
              <a:t>LAMMPS</a:t>
            </a:r>
            <a:r>
              <a:rPr lang="ja-JP" altLang="en-US" sz="2000" dirty="0" smtClean="0">
                <a:solidFill>
                  <a:schemeClr val="accent1">
                    <a:lumMod val="60000"/>
                    <a:lumOff val="40000"/>
                  </a:schemeClr>
                </a:solidFill>
              </a:rPr>
              <a:t>全体ではない</a:t>
            </a:r>
            <a:endParaRPr lang="en-US" altLang="ja-JP" sz="2000" dirty="0" smtClean="0">
              <a:solidFill>
                <a:schemeClr val="accent1">
                  <a:lumMod val="60000"/>
                  <a:lumOff val="40000"/>
                </a:schemeClr>
              </a:solidFill>
            </a:endParaRPr>
          </a:p>
          <a:p>
            <a:pPr lvl="1"/>
            <a:endParaRPr kumimoji="1" lang="en-US" altLang="ja-JP" sz="2000" dirty="0" smtClean="0"/>
          </a:p>
          <a:p>
            <a:pPr lvl="1"/>
            <a:r>
              <a:rPr kumimoji="1" lang="ja-JP" altLang="en-US" sz="2000" dirty="0" smtClean="0"/>
              <a:t>どういうことかと言うと、</a:t>
            </a:r>
            <a:r>
              <a:rPr kumimoji="1" lang="en-US" altLang="ja-JP" sz="2000" dirty="0" smtClean="0"/>
              <a:t>LAMMPS</a:t>
            </a:r>
            <a:r>
              <a:rPr kumimoji="1" lang="ja-JP" altLang="en-US" sz="2000" dirty="0" smtClean="0"/>
              <a:t>ははじめに空間分割して各プロセスに割り当てるため、</a:t>
            </a:r>
            <a:r>
              <a:rPr kumimoji="1" lang="en-US" altLang="ja-JP" sz="2000" dirty="0" smtClean="0"/>
              <a:t/>
            </a:r>
            <a:br>
              <a:rPr kumimoji="1" lang="en-US" altLang="ja-JP" sz="2000" dirty="0" smtClean="0"/>
            </a:br>
            <a:r>
              <a:rPr kumimoji="1" lang="ja-JP" altLang="en-US" sz="2000" dirty="0" smtClean="0"/>
              <a:t>あるプロセスが受け持つ領域は</a:t>
            </a:r>
            <a:r>
              <a:rPr kumimoji="1" lang="ja-JP" altLang="en-US" sz="2000" dirty="0" smtClean="0">
                <a:solidFill>
                  <a:schemeClr val="accent1">
                    <a:lumMod val="60000"/>
                    <a:lumOff val="40000"/>
                  </a:schemeClr>
                </a:solidFill>
              </a:rPr>
              <a:t>全体の空間の中の一部分のみ</a:t>
            </a:r>
            <a:r>
              <a:rPr kumimoji="1" lang="ja-JP" altLang="en-US" sz="2000" dirty="0" smtClean="0"/>
              <a:t>ということになる</a:t>
            </a:r>
            <a:endParaRPr kumimoji="1" lang="en-US" altLang="ja-JP" sz="2000" dirty="0" smtClean="0"/>
          </a:p>
          <a:p>
            <a:pPr lvl="2"/>
            <a:r>
              <a:rPr kumimoji="1" lang="ja-JP" altLang="en-US" sz="1800" dirty="0" smtClean="0"/>
              <a:t>これにより、メモリを共有しない超並列コンピュータで</a:t>
            </a:r>
            <a:r>
              <a:rPr kumimoji="1" lang="en-US" altLang="ja-JP" sz="1800" dirty="0" smtClean="0"/>
              <a:t>LAMMPS</a:t>
            </a:r>
            <a:r>
              <a:rPr kumimoji="1" lang="ja-JP" altLang="en-US" sz="1800" dirty="0" smtClean="0"/>
              <a:t>を回せるようになる</a:t>
            </a:r>
            <a:endParaRPr kumimoji="1" lang="en-US" altLang="ja-JP" sz="1800" dirty="0" smtClean="0"/>
          </a:p>
          <a:p>
            <a:pPr lvl="1"/>
            <a:endParaRPr lang="en-US" altLang="ja-JP" sz="2000" dirty="0"/>
          </a:p>
          <a:p>
            <a:pPr lvl="1"/>
            <a:r>
              <a:rPr kumimoji="1" lang="en-US" altLang="ja-JP" sz="2000" dirty="0" smtClean="0"/>
              <a:t>LAMMPS</a:t>
            </a:r>
            <a:r>
              <a:rPr kumimoji="1" lang="ja-JP" altLang="en-US" sz="2000" dirty="0" smtClean="0"/>
              <a:t>内ではこの単位は</a:t>
            </a:r>
            <a:r>
              <a:rPr kumimoji="1" lang="en-US" altLang="ja-JP" sz="2000" dirty="0" smtClean="0"/>
              <a:t>”local”</a:t>
            </a:r>
            <a:r>
              <a:rPr kumimoji="1" lang="ja-JP" altLang="en-US" sz="2000" dirty="0" smtClean="0"/>
              <a:t>という用語で表現される</a:t>
            </a:r>
            <a:endParaRPr kumimoji="1" lang="en-US" altLang="ja-JP" sz="2000" dirty="0" smtClean="0"/>
          </a:p>
          <a:p>
            <a:pPr lvl="2"/>
            <a:r>
              <a:rPr lang="ja-JP" altLang="en-US" sz="1800" dirty="0" smtClean="0"/>
              <a:t>例えば、</a:t>
            </a:r>
            <a:r>
              <a:rPr lang="en-US" altLang="ja-JP" sz="1800" dirty="0" smtClean="0"/>
              <a:t>”</a:t>
            </a:r>
            <a:r>
              <a:rPr lang="ja-JP" altLang="en-US" sz="1800" dirty="0" smtClean="0"/>
              <a:t>プロセス内の原子数</a:t>
            </a:r>
            <a:r>
              <a:rPr lang="en-US" altLang="ja-JP" sz="1800" dirty="0" smtClean="0"/>
              <a:t>”</a:t>
            </a:r>
            <a:r>
              <a:rPr lang="ja-JP" altLang="en-US" sz="1800" dirty="0" smtClean="0"/>
              <a:t>は</a:t>
            </a:r>
            <a:r>
              <a:rPr lang="en-US" altLang="ja-JP" sz="1800" dirty="0" err="1" smtClean="0"/>
              <a:t>nlocal</a:t>
            </a:r>
            <a:r>
              <a:rPr lang="ja-JP" altLang="en-US" sz="1800" dirty="0" smtClean="0"/>
              <a:t>と書かれる</a:t>
            </a:r>
            <a:endParaRPr kumimoji="1" lang="ja-JP" altLang="en-US" sz="1800" dirty="0"/>
          </a:p>
        </p:txBody>
      </p:sp>
      <p:sp>
        <p:nvSpPr>
          <p:cNvPr id="4" name="正方形/長方形 3"/>
          <p:cNvSpPr/>
          <p:nvPr/>
        </p:nvSpPr>
        <p:spPr>
          <a:xfrm>
            <a:off x="8707030" y="5672518"/>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Rectangle 1"/>
          <p:cNvSpPr>
            <a:spLocks noChangeArrowheads="1"/>
          </p:cNvSpPr>
          <p:nvPr/>
        </p:nvSpPr>
        <p:spPr bwMode="auto">
          <a:xfrm>
            <a:off x="8928209" y="6051112"/>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6" name="正方形/長方形 5"/>
          <p:cNvSpPr/>
          <p:nvPr/>
        </p:nvSpPr>
        <p:spPr>
          <a:xfrm>
            <a:off x="9710439" y="5672518"/>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1"/>
          <p:cNvSpPr>
            <a:spLocks noChangeArrowheads="1"/>
          </p:cNvSpPr>
          <p:nvPr/>
        </p:nvSpPr>
        <p:spPr bwMode="auto">
          <a:xfrm>
            <a:off x="9931618" y="6051112"/>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8" name="正方形/長方形 7"/>
          <p:cNvSpPr/>
          <p:nvPr/>
        </p:nvSpPr>
        <p:spPr>
          <a:xfrm>
            <a:off x="8707030" y="4669103"/>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1"/>
          <p:cNvSpPr>
            <a:spLocks noChangeArrowheads="1"/>
          </p:cNvSpPr>
          <p:nvPr/>
        </p:nvSpPr>
        <p:spPr bwMode="auto">
          <a:xfrm>
            <a:off x="8928209" y="5047697"/>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10" name="正方形/長方形 9"/>
          <p:cNvSpPr/>
          <p:nvPr/>
        </p:nvSpPr>
        <p:spPr>
          <a:xfrm>
            <a:off x="9710439" y="4669103"/>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Rectangle 1"/>
          <p:cNvSpPr>
            <a:spLocks noChangeArrowheads="1"/>
          </p:cNvSpPr>
          <p:nvPr/>
        </p:nvSpPr>
        <p:spPr bwMode="auto">
          <a:xfrm>
            <a:off x="9931618" y="5047697"/>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12" name="正方形/長方形 11"/>
          <p:cNvSpPr/>
          <p:nvPr/>
        </p:nvSpPr>
        <p:spPr>
          <a:xfrm>
            <a:off x="10713845" y="5672516"/>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Rectangle 1"/>
          <p:cNvSpPr>
            <a:spLocks noChangeArrowheads="1"/>
          </p:cNvSpPr>
          <p:nvPr/>
        </p:nvSpPr>
        <p:spPr bwMode="auto">
          <a:xfrm>
            <a:off x="10935024" y="6051110"/>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14" name="正方形/長方形 13"/>
          <p:cNvSpPr/>
          <p:nvPr/>
        </p:nvSpPr>
        <p:spPr>
          <a:xfrm>
            <a:off x="10713845" y="4669101"/>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Rectangle 1"/>
          <p:cNvSpPr>
            <a:spLocks noChangeArrowheads="1"/>
          </p:cNvSpPr>
          <p:nvPr/>
        </p:nvSpPr>
        <p:spPr bwMode="auto">
          <a:xfrm>
            <a:off x="10935024" y="5047695"/>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Tree>
    <p:extLst>
      <p:ext uri="{BB962C8B-B14F-4D97-AF65-F5344CB8AC3E}">
        <p14:creationId xmlns:p14="http://schemas.microsoft.com/office/powerpoint/2010/main" val="3629889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215519" y="1637962"/>
            <a:ext cx="1433639" cy="1433639"/>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LAMMPS</a:t>
            </a:r>
            <a:r>
              <a:rPr kumimoji="1" lang="ja-JP" altLang="en-US" dirty="0" smtClean="0"/>
              <a:t>とマルチプロセス</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1</a:t>
            </a:r>
            <a:r>
              <a:rPr kumimoji="1" lang="ja-JP" altLang="en-US" dirty="0" smtClean="0"/>
              <a:t>プロセスが持つ原子の情報は</a:t>
            </a:r>
            <a:r>
              <a:rPr kumimoji="1" lang="en-US" altLang="ja-JP" dirty="0" smtClean="0"/>
              <a:t>”</a:t>
            </a:r>
            <a:r>
              <a:rPr lang="ja-JP" altLang="en-US" dirty="0"/>
              <a:t>領域</a:t>
            </a:r>
            <a:r>
              <a:rPr kumimoji="1" lang="ja-JP" altLang="en-US" dirty="0" smtClean="0"/>
              <a:t>内の原子</a:t>
            </a:r>
            <a:r>
              <a:rPr kumimoji="1" lang="en-US" altLang="ja-JP" dirty="0" smtClean="0"/>
              <a:t>”</a:t>
            </a:r>
            <a:r>
              <a:rPr kumimoji="1" lang="ja-JP" altLang="en-US" dirty="0" smtClean="0"/>
              <a:t>と</a:t>
            </a:r>
            <a:r>
              <a:rPr kumimoji="1" lang="en-US" altLang="ja-JP" dirty="0" smtClean="0"/>
              <a:t>”</a:t>
            </a:r>
            <a:r>
              <a:rPr kumimoji="1" lang="ja-JP" altLang="en-US" dirty="0" smtClean="0"/>
              <a:t>領域近傍の原子</a:t>
            </a:r>
            <a:r>
              <a:rPr kumimoji="1" lang="en-US" altLang="ja-JP" dirty="0" smtClean="0"/>
              <a:t>”</a:t>
            </a:r>
            <a:r>
              <a:rPr kumimoji="1" lang="ja-JP" altLang="en-US" dirty="0" smtClean="0"/>
              <a:t>の</a:t>
            </a:r>
            <a:r>
              <a:rPr kumimoji="1" lang="en-US" altLang="ja-JP" dirty="0" smtClean="0"/>
              <a:t>2</a:t>
            </a:r>
            <a:r>
              <a:rPr kumimoji="1" lang="ja-JP" altLang="en-US" dirty="0" smtClean="0"/>
              <a:t>種類</a:t>
            </a:r>
            <a:endParaRPr kumimoji="1" lang="en-US" altLang="ja-JP" dirty="0" smtClean="0"/>
          </a:p>
          <a:p>
            <a:pPr lvl="1"/>
            <a:r>
              <a:rPr lang="ja-JP" altLang="en-US" dirty="0" smtClean="0"/>
              <a:t>近傍原子がないとそれらとの相互作用が計算できない</a:t>
            </a:r>
            <a:r>
              <a:rPr lang="ja-JP" altLang="en-US" dirty="0"/>
              <a:t>ため</a:t>
            </a:r>
            <a:endParaRPr kumimoji="1" lang="en-US" altLang="ja-JP" dirty="0" smtClean="0"/>
          </a:p>
          <a:p>
            <a:pPr lvl="1"/>
            <a:r>
              <a:rPr lang="ja-JP" altLang="en-US" dirty="0"/>
              <a:t>これら</a:t>
            </a:r>
            <a:r>
              <a:rPr lang="ja-JP" altLang="en-US" dirty="0" smtClean="0"/>
              <a:t>は</a:t>
            </a:r>
            <a:r>
              <a:rPr lang="en-US" altLang="ja-JP" dirty="0" smtClean="0"/>
              <a:t>local, ghost</a:t>
            </a:r>
            <a:r>
              <a:rPr lang="ja-JP" altLang="en-US" dirty="0" smtClean="0"/>
              <a:t>として管理されている。</a:t>
            </a:r>
            <a:r>
              <a:rPr lang="en-US" altLang="ja-JP" dirty="0" smtClean="0"/>
              <a:t>ghost</a:t>
            </a:r>
            <a:r>
              <a:rPr lang="ja-JP" altLang="en-US" dirty="0" smtClean="0"/>
              <a:t>原子はどこか別プロセスの</a:t>
            </a:r>
            <a:r>
              <a:rPr lang="en-US" altLang="ja-JP" dirty="0" smtClean="0"/>
              <a:t>local</a:t>
            </a:r>
            <a:r>
              <a:rPr lang="ja-JP" altLang="en-US" dirty="0" smtClean="0"/>
              <a:t>原子</a:t>
            </a:r>
            <a:endParaRPr lang="en-US" altLang="ja-JP" dirty="0" smtClean="0"/>
          </a:p>
          <a:p>
            <a:pPr lvl="2"/>
            <a:r>
              <a:rPr lang="en-US" altLang="ja-JP" dirty="0" smtClean="0"/>
              <a:t>(1</a:t>
            </a:r>
            <a:r>
              <a:rPr lang="ja-JP" altLang="en-US" dirty="0" smtClean="0"/>
              <a:t>プロセスで周期境界なら自分自身かもしれない</a:t>
            </a:r>
            <a:r>
              <a:rPr lang="en-US" altLang="ja-JP" dirty="0" smtClean="0"/>
              <a:t>)</a:t>
            </a:r>
          </a:p>
          <a:p>
            <a:endParaRPr kumimoji="1" lang="en-US" altLang="ja-JP" dirty="0"/>
          </a:p>
          <a:p>
            <a:r>
              <a:rPr lang="ja-JP" altLang="en-US" dirty="0" smtClean="0"/>
              <a:t>通常、境界の向こう側の別プロセスとの処理をプログラマが気にする必要はない</a:t>
            </a:r>
            <a:endParaRPr lang="en-US" altLang="ja-JP" dirty="0" smtClean="0"/>
          </a:p>
          <a:p>
            <a:pPr lvl="1"/>
            <a:r>
              <a:rPr lang="en-US" altLang="ja-JP" dirty="0" smtClean="0"/>
              <a:t>local</a:t>
            </a:r>
            <a:r>
              <a:rPr lang="ja-JP" altLang="en-US" dirty="0" smtClean="0"/>
              <a:t>と</a:t>
            </a:r>
            <a:r>
              <a:rPr lang="en-US" altLang="ja-JP" dirty="0" smtClean="0"/>
              <a:t>ghost</a:t>
            </a:r>
            <a:r>
              <a:rPr lang="ja-JP" altLang="en-US" dirty="0" smtClean="0"/>
              <a:t>は各ステップで自動で構成してくれる</a:t>
            </a:r>
            <a:endParaRPr lang="en-US" altLang="ja-JP" dirty="0" smtClean="0"/>
          </a:p>
          <a:p>
            <a:pPr lvl="1"/>
            <a:r>
              <a:rPr lang="ja-JP" altLang="en-US" dirty="0" smtClean="0"/>
              <a:t>例えば、原子が移動して境界を飛び越えた場合、自動的に</a:t>
            </a:r>
            <a:r>
              <a:rPr lang="en-US" altLang="ja-JP" dirty="0" smtClean="0"/>
              <a:t>local</a:t>
            </a:r>
            <a:r>
              <a:rPr lang="ja-JP" altLang="en-US" dirty="0" smtClean="0"/>
              <a:t>原子から外してくれる</a:t>
            </a:r>
            <a:endParaRPr lang="en-US" altLang="ja-JP" dirty="0" smtClean="0"/>
          </a:p>
          <a:p>
            <a:pPr lvl="1"/>
            <a:r>
              <a:rPr lang="en-US" altLang="ja-JP" dirty="0" smtClean="0"/>
              <a:t>ghost</a:t>
            </a:r>
            <a:r>
              <a:rPr lang="ja-JP" altLang="en-US" dirty="0" smtClean="0"/>
              <a:t>原子もカットオフ距離に応じて用意してくれる</a:t>
            </a:r>
            <a:endParaRPr lang="en-US" altLang="ja-JP" dirty="0" smtClean="0"/>
          </a:p>
        </p:txBody>
      </p:sp>
      <p:sp>
        <p:nvSpPr>
          <p:cNvPr id="4" name="正方形/長方形 3"/>
          <p:cNvSpPr/>
          <p:nvPr/>
        </p:nvSpPr>
        <p:spPr>
          <a:xfrm>
            <a:off x="10430633" y="1853076"/>
            <a:ext cx="1003412" cy="100341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1"/>
          <p:cNvSpPr>
            <a:spLocks noChangeArrowheads="1"/>
          </p:cNvSpPr>
          <p:nvPr/>
        </p:nvSpPr>
        <p:spPr bwMode="auto">
          <a:xfrm>
            <a:off x="10651812" y="2231670"/>
            <a:ext cx="561051" cy="246221"/>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6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local</a:t>
            </a:r>
          </a:p>
        </p:txBody>
      </p:sp>
      <p:sp>
        <p:nvSpPr>
          <p:cNvPr id="8" name="Rectangle 1"/>
          <p:cNvSpPr>
            <a:spLocks noChangeArrowheads="1"/>
          </p:cNvSpPr>
          <p:nvPr/>
        </p:nvSpPr>
        <p:spPr bwMode="auto">
          <a:xfrm>
            <a:off x="10683871" y="2851645"/>
            <a:ext cx="496931" cy="215444"/>
          </a:xfrm>
          <a:prstGeom prst="rect">
            <a:avLst/>
          </a:prstGeom>
          <a:noFill/>
          <a:ln w="9525">
            <a:noFill/>
            <a:miter lim="800000"/>
            <a:headEnd/>
            <a:tailEnd/>
          </a:ln>
          <a:effectLst/>
          <a:extLst/>
        </p:spPr>
        <p:txBody>
          <a:bodyPr vert="horz" wrap="none" lIns="0" tIns="0" rIns="0" bIns="0" numCol="1" anchor="ctr" anchorCtr="0" compatLnSpc="1">
            <a:prstTxWarp prst="textNoShape">
              <a:avLst/>
            </a:prstTxWarp>
            <a:spAutoFit/>
          </a:bodyPr>
          <a:lstStyle/>
          <a:p>
            <a:pPr lvl="0" eaLnBrk="0" fontAlgn="base" hangingPunct="0">
              <a:spcBef>
                <a:spcPct val="0"/>
              </a:spcBef>
              <a:spcAft>
                <a:spcPct val="0"/>
              </a:spcAft>
            </a:pPr>
            <a:r>
              <a:rPr kumimoji="0" lang="en-US" altLang="ja-JP" sz="1400" b="0" i="0" u="none" strike="noStrike" cap="none" normalizeH="0" baseline="0" dirty="0" smtClean="0">
                <a:ln>
                  <a:noFill/>
                </a:ln>
                <a:solidFill>
                  <a:srgbClr val="333333"/>
                </a:solidFill>
                <a:effectLst/>
                <a:latin typeface="Consolas" panose="020B0609020204030204" pitchFamily="49" charset="0"/>
                <a:cs typeface="Consolas" panose="020B0609020204030204" pitchFamily="49" charset="0"/>
              </a:rPr>
              <a:t>ghost</a:t>
            </a:r>
          </a:p>
        </p:txBody>
      </p:sp>
    </p:spTree>
    <p:extLst>
      <p:ext uri="{BB962C8B-B14F-4D97-AF65-F5344CB8AC3E}">
        <p14:creationId xmlns:p14="http://schemas.microsoft.com/office/powerpoint/2010/main" val="3014632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ポテンシャルの実装</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sz="2400" dirty="0" smtClean="0"/>
              <a:t>pair</a:t>
            </a:r>
            <a:r>
              <a:rPr lang="ja-JP" altLang="en-US" sz="2400" dirty="0" smtClean="0"/>
              <a:t>クラスを継承して作る</a:t>
            </a:r>
            <a:endParaRPr lang="en-US" altLang="ja-JP" sz="2400" dirty="0" smtClean="0"/>
          </a:p>
          <a:p>
            <a:pPr lvl="1"/>
            <a:r>
              <a:rPr kumimoji="1" lang="ja-JP" altLang="en-US" sz="2000" dirty="0" smtClean="0"/>
              <a:t>最低限やる</a:t>
            </a:r>
            <a:r>
              <a:rPr kumimoji="1" lang="ja-JP" altLang="en-US" sz="2000" dirty="0"/>
              <a:t>こと</a:t>
            </a:r>
            <a:r>
              <a:rPr kumimoji="1" lang="en-US" altLang="ja-JP" sz="2000" dirty="0" smtClean="0"/>
              <a:t>:</a:t>
            </a:r>
            <a:br>
              <a:rPr kumimoji="1" lang="en-US" altLang="ja-JP" sz="2000" dirty="0" smtClean="0"/>
            </a:br>
            <a:r>
              <a:rPr kumimoji="1" lang="en-US" altLang="ja-JP" sz="2000" dirty="0" smtClean="0"/>
              <a:t>compute</a:t>
            </a:r>
            <a:r>
              <a:rPr kumimoji="1" lang="ja-JP" altLang="en-US" sz="2000" dirty="0" smtClean="0"/>
              <a:t>が呼ばれたときに</a:t>
            </a:r>
            <a:r>
              <a:rPr kumimoji="1" lang="en-US" altLang="ja-JP" sz="2000" dirty="0" smtClean="0"/>
              <a:t>atom-&gt;f (</a:t>
            </a:r>
            <a:r>
              <a:rPr kumimoji="1" lang="ja-JP" altLang="en-US" sz="2000" dirty="0" smtClean="0"/>
              <a:t>力の配列</a:t>
            </a:r>
            <a:r>
              <a:rPr kumimoji="1" lang="en-US" altLang="ja-JP" sz="2000" dirty="0" smtClean="0"/>
              <a:t>)</a:t>
            </a:r>
            <a:r>
              <a:rPr kumimoji="1" lang="ja-JP" altLang="en-US" sz="2000" dirty="0" smtClean="0"/>
              <a:t>を埋める</a:t>
            </a:r>
            <a:r>
              <a:rPr lang="en-US" altLang="ja-JP" sz="2000" dirty="0" smtClean="0"/>
              <a:t/>
            </a:r>
            <a:br>
              <a:rPr lang="en-US" altLang="ja-JP" sz="2000" dirty="0" smtClean="0"/>
            </a:br>
            <a:r>
              <a:rPr lang="ja-JP" altLang="en-US" sz="2000" dirty="0" smtClean="0"/>
              <a:t>必要に応じてエネルギー、応力を計算する </a:t>
            </a:r>
            <a:r>
              <a:rPr lang="en-US" altLang="ja-JP" sz="2000" dirty="0" smtClean="0"/>
              <a:t>(</a:t>
            </a:r>
            <a:r>
              <a:rPr lang="ja-JP" altLang="en-US" sz="2000" dirty="0" smtClean="0"/>
              <a:t>大抵は</a:t>
            </a:r>
            <a:r>
              <a:rPr lang="en-US" altLang="ja-JP" sz="2000" dirty="0" err="1" smtClean="0"/>
              <a:t>ev_tally</a:t>
            </a:r>
            <a:r>
              <a:rPr lang="ja-JP" altLang="en-US" sz="2000" dirty="0" smtClean="0"/>
              <a:t>を呼んでやってもらう</a:t>
            </a:r>
            <a:r>
              <a:rPr lang="en-US" altLang="ja-JP" sz="2000" dirty="0" smtClean="0"/>
              <a:t>)</a:t>
            </a:r>
          </a:p>
          <a:p>
            <a:pPr lvl="1"/>
            <a:endParaRPr lang="en-US" altLang="ja-JP" sz="2000" dirty="0" smtClean="0"/>
          </a:p>
          <a:p>
            <a:r>
              <a:rPr lang="en-US" altLang="ja-JP" sz="2400" dirty="0" smtClean="0"/>
              <a:t>pair_lj_cut.cpp</a:t>
            </a:r>
            <a:r>
              <a:rPr lang="ja-JP" altLang="en-US" sz="2400" dirty="0" smtClean="0"/>
              <a:t>の実装が簡単で勉強しやすい</a:t>
            </a:r>
            <a:endParaRPr lang="en-US" altLang="ja-JP" sz="2400" dirty="0" smtClean="0"/>
          </a:p>
          <a:p>
            <a:pPr lvl="1"/>
            <a:r>
              <a:rPr lang="ja-JP" altLang="en-US" sz="2000" dirty="0" smtClean="0"/>
              <a:t>原子</a:t>
            </a:r>
            <a:r>
              <a:rPr lang="en-US" altLang="ja-JP" sz="2000" dirty="0" err="1" smtClean="0"/>
              <a:t>i</a:t>
            </a:r>
            <a:r>
              <a:rPr lang="en-US" altLang="ja-JP" sz="2000" dirty="0" smtClean="0"/>
              <a:t>, j</a:t>
            </a:r>
            <a:r>
              <a:rPr lang="ja-JP" altLang="en-US" sz="2000" dirty="0" smtClean="0"/>
              <a:t>についてループを回し、距離を計算し、力を計算し</a:t>
            </a:r>
            <a:r>
              <a:rPr lang="en-US" altLang="ja-JP" sz="2000" dirty="0" smtClean="0"/>
              <a:t>…</a:t>
            </a:r>
            <a:r>
              <a:rPr lang="ja-JP" altLang="en-US" sz="2000" dirty="0" smtClean="0"/>
              <a:t>というなじみのある実装</a:t>
            </a:r>
            <a:endParaRPr lang="en-US" altLang="ja-JP" sz="2000" dirty="0" smtClean="0"/>
          </a:p>
          <a:p>
            <a:pPr lvl="2"/>
            <a:r>
              <a:rPr lang="ja-JP" altLang="en-US" sz="1800" dirty="0" smtClean="0"/>
              <a:t>コードの書き方が</a:t>
            </a:r>
            <a:r>
              <a:rPr lang="en-US" altLang="ja-JP" sz="1800" dirty="0" smtClean="0"/>
              <a:t>C++</a:t>
            </a:r>
            <a:r>
              <a:rPr lang="ja-JP" altLang="en-US" sz="1800" dirty="0" smtClean="0"/>
              <a:t>というより</a:t>
            </a:r>
            <a:r>
              <a:rPr lang="en-US" altLang="ja-JP" sz="1800" dirty="0" smtClean="0"/>
              <a:t>C89</a:t>
            </a:r>
            <a:r>
              <a:rPr lang="ja-JP" altLang="en-US" sz="1800" dirty="0" smtClean="0"/>
              <a:t>風</a:t>
            </a:r>
            <a:endParaRPr lang="en-US" altLang="ja-JP" sz="1800" dirty="0" smtClean="0"/>
          </a:p>
          <a:p>
            <a:pPr lvl="1"/>
            <a:r>
              <a:rPr lang="ja-JP" altLang="en-US" sz="2000" dirty="0"/>
              <a:t>原子</a:t>
            </a:r>
            <a:r>
              <a:rPr lang="ja-JP" altLang="en-US" sz="2000" dirty="0" smtClean="0"/>
              <a:t>のリスト、各原子について近傍原子のリストなどが定義されていることがわかる</a:t>
            </a:r>
            <a:endParaRPr lang="en-US" altLang="ja-JP" sz="2000" dirty="0" smtClean="0"/>
          </a:p>
          <a:p>
            <a:pPr lvl="1"/>
            <a:r>
              <a:rPr lang="en-US" altLang="ja-JP" sz="2000" dirty="0" smtClean="0"/>
              <a:t>local</a:t>
            </a:r>
            <a:r>
              <a:rPr lang="ja-JP" altLang="en-US" sz="2000" dirty="0" smtClean="0"/>
              <a:t>や</a:t>
            </a:r>
            <a:r>
              <a:rPr lang="en-US" altLang="ja-JP" sz="2000" dirty="0" smtClean="0"/>
              <a:t>ghost</a:t>
            </a:r>
            <a:r>
              <a:rPr lang="ja-JP" altLang="en-US" sz="2000" dirty="0" smtClean="0"/>
              <a:t>の意味については前ページ参照</a:t>
            </a:r>
            <a:endParaRPr lang="en-US" altLang="ja-JP" sz="2000" dirty="0" smtClean="0"/>
          </a:p>
          <a:p>
            <a:pPr lvl="1"/>
            <a:r>
              <a:rPr lang="en-US" altLang="ja-JP" sz="1700" dirty="0"/>
              <a:t>(</a:t>
            </a:r>
            <a:r>
              <a:rPr lang="en-US" altLang="ja-JP" sz="1700" dirty="0" err="1"/>
              <a:t>rRESPA</a:t>
            </a:r>
            <a:r>
              <a:rPr lang="ja-JP" altLang="en-US" sz="1700" dirty="0"/>
              <a:t>の実装のためコードが長くなっているが、</a:t>
            </a:r>
            <a:r>
              <a:rPr lang="en-US" altLang="ja-JP" sz="1700" dirty="0"/>
              <a:t>compute</a:t>
            </a:r>
            <a:r>
              <a:rPr lang="ja-JP" altLang="en-US" sz="1700" dirty="0"/>
              <a:t>のみ見れば良い</a:t>
            </a:r>
            <a:r>
              <a:rPr lang="en-US" altLang="ja-JP" sz="1700" dirty="0" smtClean="0"/>
              <a:t>)</a:t>
            </a:r>
            <a:endParaRPr lang="en-US" altLang="ja-JP" sz="1700" dirty="0"/>
          </a:p>
        </p:txBody>
      </p:sp>
    </p:spTree>
    <p:extLst>
      <p:ext uri="{BB962C8B-B14F-4D97-AF65-F5344CB8AC3E}">
        <p14:creationId xmlns:p14="http://schemas.microsoft.com/office/powerpoint/2010/main" val="35294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石版">
  <a:themeElements>
    <a:clrScheme name="石版">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石版">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石版">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TC104033929[[fn=石版]]</Template>
  <TotalTime>3141</TotalTime>
  <Words>881</Words>
  <Application>Microsoft Office PowerPoint</Application>
  <PresentationFormat>ワイド画面</PresentationFormat>
  <Paragraphs>144</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Calisto MT</vt:lpstr>
      <vt:lpstr>Consolas</vt:lpstr>
      <vt:lpstr>Trebuchet MS</vt:lpstr>
      <vt:lpstr>Wingdings 2</vt:lpstr>
      <vt:lpstr>石版</vt:lpstr>
      <vt:lpstr>LAMMPS 実装編</vt:lpstr>
      <vt:lpstr>※注意</vt:lpstr>
      <vt:lpstr>はじめに</vt:lpstr>
      <vt:lpstr>Overview</vt:lpstr>
      <vt:lpstr>C++クラスによる実装</vt:lpstr>
      <vt:lpstr>LAMMPSのrunコマンドの中身</vt:lpstr>
      <vt:lpstr>LAMMPSとマルチプロセス</vt:lpstr>
      <vt:lpstr>LAMMPSとマルチプロセス</vt:lpstr>
      <vt:lpstr>ポテンシャルの実装</vt:lpstr>
      <vt:lpstr>ポテンシャルの実装: 発展編</vt:lpstr>
      <vt:lpstr>ポテンシャルの実装: 確認編</vt:lpstr>
      <vt:lpstr>拡張パッケージにする方法</vt:lpstr>
      <vt:lpstr>高速化Tips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takamoto</dc:creator>
  <cp:lastModifiedBy>Takamoto</cp:lastModifiedBy>
  <cp:revision>64</cp:revision>
  <dcterms:created xsi:type="dcterms:W3CDTF">2014-05-09T07:29:49Z</dcterms:created>
  <dcterms:modified xsi:type="dcterms:W3CDTF">2016-03-02T19:52:09Z</dcterms:modified>
</cp:coreProperties>
</file>